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101850"/>
            <a:ext cx="3810000" cy="198120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G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235450"/>
            <a:ext cx="3810000" cy="198120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G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G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 smtClean="0"/>
            </a:lvl1pPr>
          </a:lstStyle>
          <a:p>
            <a:fld id="{1D0063A2-606F-3C40-9D32-78BDC1B38FBC}" type="slidenum">
              <a:rPr lang="es-ES"/>
              <a:pPr/>
              <a:t>‹#›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D35B-E9D3-4E15-B60D-ED937523CCA4}" type="datetimeFigureOut">
              <a:rPr lang="en-CA" smtClean="0"/>
              <a:pPr/>
              <a:t>8/6/14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231E-201C-4743-9BEA-FDDB14A3A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emf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Simple measures prevent the spread of </a:t>
            </a:r>
            <a:r>
              <a:rPr lang="en-CA" dirty="0" err="1" smtClean="0"/>
              <a:t>Chagas</a:t>
            </a:r>
            <a:r>
              <a:rPr lang="en-CA" dirty="0" smtClean="0"/>
              <a:t> disease in Latin America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6120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Maria Carlota </a:t>
            </a:r>
            <a:r>
              <a:rPr lang="en-CA" sz="2400" b="1" dirty="0" err="1" smtClean="0"/>
              <a:t>Monroy</a:t>
            </a:r>
            <a:endParaRPr lang="en-CA" sz="2400" b="1" dirty="0" smtClean="0"/>
          </a:p>
          <a:p>
            <a:r>
              <a:rPr lang="en-CA" dirty="0" smtClean="0"/>
              <a:t>Founder and </a:t>
            </a:r>
            <a:r>
              <a:rPr lang="en-CA" dirty="0"/>
              <a:t>senior researcher at the laboratory of Applied Entomology and </a:t>
            </a:r>
            <a:r>
              <a:rPr lang="en-CA" dirty="0" err="1"/>
              <a:t>Parasitology</a:t>
            </a:r>
            <a:r>
              <a:rPr lang="en-CA" dirty="0"/>
              <a:t> at San Carlos </a:t>
            </a:r>
            <a:r>
              <a:rPr lang="en-CA" dirty="0" smtClean="0"/>
              <a:t>University, Guatemala</a:t>
            </a:r>
            <a:endParaRPr lang="en-CA" dirty="0"/>
          </a:p>
        </p:txBody>
      </p:sp>
      <p:pic>
        <p:nvPicPr>
          <p:cNvPr id="11266" name="Picture 2" descr="http://www.idrc.ca/EN/PublishingImages/Car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797152"/>
            <a:ext cx="2133600" cy="1857376"/>
          </a:xfrm>
          <a:prstGeom prst="rect">
            <a:avLst/>
          </a:prstGeom>
          <a:noFill/>
        </p:spPr>
      </p:pic>
      <p:pic>
        <p:nvPicPr>
          <p:cNvPr id="11268" name="Picture 4" descr="http://www.idrc.ca/EN/PublishingImages/simple-measur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3840427" cy="2880320"/>
          </a:xfrm>
          <a:prstGeom prst="rect">
            <a:avLst/>
          </a:prstGeom>
          <a:noFill/>
        </p:spPr>
      </p:pic>
      <p:pic>
        <p:nvPicPr>
          <p:cNvPr id="36866" name="Picture 2" descr="http://idrcssra.defindia.net/images/IDR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05264"/>
            <a:ext cx="3649613" cy="847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Viviero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22115" r="-22115"/>
          <a:stretch>
            <a:fillRect/>
          </a:stretch>
        </p:blipFill>
        <p:spPr>
          <a:xfrm>
            <a:off x="-362019" y="373017"/>
            <a:ext cx="3810000" cy="1981200"/>
          </a:xfrm>
        </p:spPr>
      </p:pic>
      <p:pic>
        <p:nvPicPr>
          <p:cNvPr id="11" name="Content Placeholder 10" descr="DSC006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-22115" r="-22115"/>
          <a:stretch>
            <a:fillRect/>
          </a:stretch>
        </p:blipFill>
        <p:spPr>
          <a:xfrm>
            <a:off x="2453798" y="373017"/>
            <a:ext cx="3810000" cy="1981200"/>
          </a:xfrm>
        </p:spPr>
      </p:pic>
      <p:pic>
        <p:nvPicPr>
          <p:cNvPr id="13" name="Content Placeholder 12" descr="dosgallineros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 l="-22115" r="-22115"/>
          <a:stretch>
            <a:fillRect/>
          </a:stretch>
        </p:blipFill>
        <p:spPr>
          <a:xfrm>
            <a:off x="366503" y="2209043"/>
            <a:ext cx="3810000" cy="1981200"/>
          </a:xfrm>
        </p:spPr>
      </p:pic>
      <p:pic>
        <p:nvPicPr>
          <p:cNvPr id="14" name="Picture 13" descr="revocadogallin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991" y="4190243"/>
            <a:ext cx="3872512" cy="227129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3419" y="3149173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imidia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373017"/>
            <a:ext cx="2717083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73714" y="2354217"/>
            <a:ext cx="4836169" cy="923330"/>
          </a:xfrm>
          <a:prstGeom prst="rect">
            <a:avLst/>
          </a:prstGeom>
          <a:solidFill>
            <a:srgbClr val="8EB4E3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Increase of bird  meat consumption and sealing of chickens, while controling  the vectos of Chagas disease.  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3528392"/>
          </a:xfrm>
        </p:spPr>
        <p:txBody>
          <a:bodyPr/>
          <a:lstStyle/>
          <a:p>
            <a:r>
              <a:rPr lang="en-CA" dirty="0" err="1" smtClean="0"/>
              <a:t>Chagas</a:t>
            </a:r>
            <a:r>
              <a:rPr lang="en-CA" dirty="0" smtClean="0"/>
              <a:t> spread by ‘kissing bugs’ (</a:t>
            </a:r>
            <a:r>
              <a:rPr lang="en-CA" i="1" dirty="0" err="1"/>
              <a:t>Triatoma</a:t>
            </a:r>
            <a:r>
              <a:rPr lang="en-CA" i="1" dirty="0"/>
              <a:t> </a:t>
            </a:r>
            <a:r>
              <a:rPr lang="en-CA" i="1" dirty="0" err="1" smtClean="0"/>
              <a:t>dimidiata</a:t>
            </a:r>
            <a:r>
              <a:rPr lang="en-CA" dirty="0" smtClean="0"/>
              <a:t>) which carry the </a:t>
            </a:r>
            <a:r>
              <a:rPr lang="en-CA" i="1" dirty="0" err="1" smtClean="0"/>
              <a:t>Trypanosoma</a:t>
            </a:r>
            <a:r>
              <a:rPr lang="en-CA" i="1" dirty="0" smtClean="0"/>
              <a:t> </a:t>
            </a:r>
            <a:r>
              <a:rPr lang="en-CA" i="1" dirty="0" err="1" smtClean="0"/>
              <a:t>cruzi</a:t>
            </a:r>
            <a:r>
              <a:rPr lang="en-CA" i="1" dirty="0" smtClean="0"/>
              <a:t> </a:t>
            </a:r>
            <a:r>
              <a:rPr lang="en-CA" dirty="0" smtClean="0"/>
              <a:t> parasite</a:t>
            </a:r>
          </a:p>
          <a:p>
            <a:r>
              <a:rPr lang="en-CA" dirty="0" smtClean="0"/>
              <a:t>Estimated 10 million affected in Latin America</a:t>
            </a:r>
          </a:p>
          <a:p>
            <a:r>
              <a:rPr lang="en-CA" dirty="0" smtClean="0"/>
              <a:t>Effects (organ failure, death) may be delayed for decades</a:t>
            </a:r>
            <a:endParaRPr lang="en-CA" dirty="0"/>
          </a:p>
        </p:txBody>
      </p:sp>
      <p:pic>
        <p:nvPicPr>
          <p:cNvPr id="5" name="Picture 2" descr="Dimidi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355514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IMG58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3212976"/>
            <a:ext cx="4039985" cy="3029989"/>
          </a:xfrm>
          <a:prstGeom prst="rect">
            <a:avLst/>
          </a:prstGeom>
          <a:noFill/>
        </p:spPr>
      </p:pic>
      <p:pic>
        <p:nvPicPr>
          <p:cNvPr id="9" name="Picture 2" descr="CIMG62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744416" cy="2592288"/>
          </a:xfrm>
          <a:prstGeom prst="rect">
            <a:avLst/>
          </a:prstGeom>
          <a:noFill/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251520" y="332656"/>
            <a:ext cx="41764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Mud constructed houses with few or no windows (cultural factors) are a place for bugs reproduction in Central America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85010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Limited effectiveness of insecticide spraying </a:t>
            </a:r>
            <a:endParaRPr lang="en-US" sz="2800" dirty="0"/>
          </a:p>
        </p:txBody>
      </p:sp>
      <p:pic>
        <p:nvPicPr>
          <p:cNvPr id="5" name="Picture 6" descr="RIMG03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861048"/>
            <a:ext cx="3898392" cy="2694432"/>
          </a:xfrm>
          <a:noFill/>
          <a:ln/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050217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15616" y="1412776"/>
            <a:ext cx="2919413" cy="2189163"/>
          </a:xfrm>
          <a:prstGeom prst="rect">
            <a:avLst/>
          </a:prstGeom>
          <a:noFill/>
          <a:ln/>
        </p:spPr>
      </p:pic>
      <p:sp>
        <p:nvSpPr>
          <p:cNvPr id="8" name="7 CuadroTexto"/>
          <p:cNvSpPr txBox="1"/>
          <p:nvPr/>
        </p:nvSpPr>
        <p:spPr>
          <a:xfrm>
            <a:off x="4860032" y="5181600"/>
            <a:ext cx="2952328" cy="1477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Residual effect only lasting 3-5 months, no effect on </a:t>
            </a:r>
            <a:r>
              <a:rPr lang="en-US" dirty="0" err="1" smtClean="0"/>
              <a:t>Triatomine</a:t>
            </a:r>
            <a:r>
              <a:rPr lang="en-US" dirty="0" smtClean="0"/>
              <a:t>  eggs. Mud construction  requires more insecticide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EcoHealth</a:t>
            </a:r>
            <a:r>
              <a:rPr lang="en-CA" dirty="0" smtClean="0"/>
              <a:t>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Risk factor determination and design of the </a:t>
            </a:r>
            <a:r>
              <a:rPr lang="en-US" dirty="0" err="1" smtClean="0"/>
              <a:t>EcoHealth</a:t>
            </a:r>
            <a:r>
              <a:rPr lang="en-US" dirty="0" smtClean="0"/>
              <a:t>-based  interventions</a:t>
            </a:r>
          </a:p>
          <a:p>
            <a:r>
              <a:rPr lang="en-US" dirty="0" smtClean="0"/>
              <a:t>Based on protective effect , shared risks with other diseases or other health benefits </a:t>
            </a:r>
          </a:p>
          <a:p>
            <a:r>
              <a:rPr lang="en-US" dirty="0" smtClean="0"/>
              <a:t>Interventions:</a:t>
            </a:r>
          </a:p>
          <a:p>
            <a:pPr lvl="1"/>
            <a:r>
              <a:rPr lang="en-US" dirty="0" smtClean="0"/>
              <a:t>Plastering of walls and floors</a:t>
            </a:r>
          </a:p>
          <a:p>
            <a:pPr lvl="1"/>
            <a:r>
              <a:rPr lang="en-US" dirty="0" smtClean="0"/>
              <a:t>Moving animals outside the house</a:t>
            </a:r>
          </a:p>
          <a:p>
            <a:pPr lvl="1"/>
            <a:endParaRPr lang="en-US" dirty="0" smtClean="0"/>
          </a:p>
          <a:p>
            <a:endParaRPr lang="en-CA" dirty="0"/>
          </a:p>
        </p:txBody>
      </p:sp>
      <p:pic>
        <p:nvPicPr>
          <p:cNvPr id="4" name="Content Placeholder 4" descr="agrietado.JPG"/>
          <p:cNvPicPr>
            <a:picLocks noChangeAspect="1"/>
          </p:cNvPicPr>
          <p:nvPr/>
        </p:nvPicPr>
        <p:blipFill>
          <a:blip r:embed="rId2" cstate="print"/>
          <a:srcRect t="-24712" b="-24712"/>
          <a:stretch>
            <a:fillRect/>
          </a:stretch>
        </p:blipFill>
        <p:spPr>
          <a:xfrm>
            <a:off x="4572000" y="620688"/>
            <a:ext cx="3039140" cy="3315186"/>
          </a:xfrm>
          <a:prstGeom prst="rect">
            <a:avLst/>
          </a:prstGeom>
        </p:spPr>
      </p:pic>
      <p:pic>
        <p:nvPicPr>
          <p:cNvPr id="5" name="Picture 4" descr="trabajcon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88840"/>
            <a:ext cx="2525394" cy="2781366"/>
          </a:xfrm>
          <a:prstGeom prst="rect">
            <a:avLst/>
          </a:prstGeom>
        </p:spPr>
      </p:pic>
      <p:pic>
        <p:nvPicPr>
          <p:cNvPr id="6" name="Picture 2" descr="HONDURAS 2-2004 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3203789" cy="2146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24336" cy="158417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Use of local resources is essential , need laboratory and field  tests. </a:t>
            </a:r>
            <a:endParaRPr lang="en-US" sz="2800" dirty="0"/>
          </a:p>
        </p:txBody>
      </p:sp>
      <p:pic>
        <p:nvPicPr>
          <p:cNvPr id="5" name="Picture 13" descr="C- banco de materiales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4479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DSC00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44824"/>
            <a:ext cx="2592288" cy="4392488"/>
          </a:xfrm>
          <a:prstGeom prst="rect">
            <a:avLst/>
          </a:prstGeom>
        </p:spPr>
      </p:pic>
      <p:pic>
        <p:nvPicPr>
          <p:cNvPr id="7" name="Picture 10" descr="pisos 13-09-2004 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2084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DSC008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97152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SC008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60648"/>
            <a:ext cx="17240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Ensayo de granulometria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492896"/>
            <a:ext cx="251301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DSC016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940152" y="4509120"/>
            <a:ext cx="2641600" cy="19812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04800" y="6309320"/>
            <a:ext cx="83820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Volcanic ashes, river sand and mud are the  local material used for the  improvements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2952" cy="118903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>Capacitating for the intervention: Community and Governmental authorities and  other stakeholders</a:t>
            </a:r>
            <a:endParaRPr lang="en-US" sz="3200" dirty="0"/>
          </a:p>
        </p:txBody>
      </p:sp>
      <p:pic>
        <p:nvPicPr>
          <p:cNvPr id="5" name="Picture 10" descr="DSC01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Carlota\Pictures\Fotos Xochilt\Fotos primer proyecto\Revoq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3429000" cy="23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Marcador de contenido" descr="DSC014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2924944"/>
            <a:ext cx="2349996" cy="3384376"/>
          </a:xfrm>
          <a:prstGeom prst="rect">
            <a:avLst/>
          </a:prstGeom>
        </p:spPr>
      </p:pic>
      <p:pic>
        <p:nvPicPr>
          <p:cNvPr id="8" name="9 Marcador de contenido" descr="DSC0152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536" y="4365104"/>
            <a:ext cx="2643447" cy="1982585"/>
          </a:xfrm>
        </p:spPr>
      </p:pic>
      <p:pic>
        <p:nvPicPr>
          <p:cNvPr id="9" name="Picture 2" descr="C:\Users\Carlota\Pictures\Fotos Xochilt\Mejora de pisos y perros\DSC01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635896" y="1916832"/>
            <a:ext cx="2641600" cy="1981200"/>
          </a:xfrm>
          <a:prstGeom prst="rect">
            <a:avLst/>
          </a:prstGeom>
        </p:spPr>
      </p:pic>
      <p:pic>
        <p:nvPicPr>
          <p:cNvPr id="10" name="Picture 5" descr="C:\Users\Carlota\Pictures\Fotos Xochilt\Mejora de pisos y perros\DSC015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437112"/>
            <a:ext cx="28575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383780" cy="53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19800"/>
            <a:ext cx="8229600" cy="83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l"/>
            <a:r>
              <a:rPr lang="en-US" sz="1400" dirty="0" smtClean="0">
                <a:latin typeface="Aril"/>
              </a:rPr>
              <a:t>All the houses in the village were searched over the years, man-hour collection method of looking for bugs, analysis of blood sources of the bugs over the years, KAP  for the changes in the community knowledge.  </a:t>
            </a:r>
            <a:br>
              <a:rPr lang="en-US" sz="1400" dirty="0" smtClean="0">
                <a:latin typeface="Aril"/>
              </a:rPr>
            </a:br>
            <a:endParaRPr lang="en-US" sz="1400" dirty="0">
              <a:latin typeface="Ar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5431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smtClean="0">
                <a:latin typeface="Arial" pitchFamily="34" charset="0"/>
                <a:cs typeface="Arial" pitchFamily="34" charset="0"/>
              </a:rPr>
              <a:t>23.65%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5431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smtClean="0">
                <a:latin typeface="Arial" pitchFamily="34" charset="0"/>
                <a:cs typeface="Arial" pitchFamily="34" charset="0"/>
              </a:rPr>
              <a:t>16.67%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51535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smtClean="0">
                <a:latin typeface="Arial" pitchFamily="34" charset="0"/>
                <a:cs typeface="Arial" pitchFamily="34" charset="0"/>
              </a:rPr>
              <a:t>4.35%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5431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smtClean="0">
                <a:latin typeface="Arial" pitchFamily="34" charset="0"/>
                <a:cs typeface="Arial" pitchFamily="34" charset="0"/>
              </a:rPr>
              <a:t>0.72%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5431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smtClean="0">
                <a:latin typeface="Arial" pitchFamily="34" charset="0"/>
                <a:cs typeface="Arial" pitchFamily="34" charset="0"/>
              </a:rPr>
              <a:t>2.76%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554315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smtClean="0">
                <a:latin typeface="Arial" pitchFamily="34" charset="0"/>
                <a:cs typeface="Arial" pitchFamily="34" charset="0"/>
              </a:rPr>
              <a:t>4.90%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43469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smtClean="0">
                <a:latin typeface="Arial" pitchFamily="34" charset="0"/>
                <a:cs typeface="Arial" pitchFamily="34" charset="0"/>
              </a:rPr>
              <a:t>Porcentaje casas infestadas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rot="5400000">
            <a:off x="1752600" y="23622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2667000" y="2438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2819400" y="25908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5400000">
            <a:off x="3429794" y="2894806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105400" y="914400"/>
            <a:ext cx="32004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Eco-health interventions </a:t>
            </a:r>
            <a:endParaRPr lang="en-U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438400" y="990600"/>
            <a:ext cx="263777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Insecticide applications </a:t>
            </a:r>
            <a:endParaRPr lang="en-US" dirty="0"/>
          </a:p>
        </p:txBody>
      </p:sp>
      <p:cxnSp>
        <p:nvCxnSpPr>
          <p:cNvPr id="27" name="26 Conector recto de flecha"/>
          <p:cNvCxnSpPr/>
          <p:nvPr/>
        </p:nvCxnSpPr>
        <p:spPr>
          <a:xfrm rot="5400000">
            <a:off x="4610100" y="28575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>
            <a:off x="3734594" y="2971006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5400000">
            <a:off x="5524500" y="30099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5791200" y="30480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28600" y="152400"/>
            <a:ext cx="21336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Traditional and </a:t>
            </a:r>
          </a:p>
          <a:p>
            <a:r>
              <a:rPr lang="en-US" sz="2000" dirty="0" smtClean="0"/>
              <a:t>Eco-health </a:t>
            </a:r>
          </a:p>
          <a:p>
            <a:r>
              <a:rPr lang="en-US" sz="2000" dirty="0" smtClean="0"/>
              <a:t>interventions……..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GT" sz="2400" dirty="0" smtClean="0">
                <a:latin typeface="Times New Roman" pitchFamily="18" charset="0"/>
                <a:cs typeface="Times New Roman" pitchFamily="18" charset="0"/>
              </a:rPr>
              <a:t>Change of parasite presence and blood sources in the vector after the house improvementes. Villate El Tule Jutiapa, Guatemala </a:t>
            </a:r>
            <a:endParaRPr lang="es-G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762000" y="5715000"/>
          <a:ext cx="7467600" cy="895350"/>
        </p:xfrm>
        <a:graphic>
          <a:graphicData uri="http://schemas.openxmlformats.org/presentationml/2006/ole">
            <p:oleObj spid="_x0000_s14338" name="Document" r:id="rId4" imgW="5486198" imgH="876268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308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???</vt:lpstr>
      <vt:lpstr>Simple measures prevent the spread of Chagas disease in Latin America</vt:lpstr>
      <vt:lpstr>Slide 2</vt:lpstr>
      <vt:lpstr>Slide 3</vt:lpstr>
      <vt:lpstr>Limited effectiveness of insecticide spraying </vt:lpstr>
      <vt:lpstr>EcoHealth approach</vt:lpstr>
      <vt:lpstr>Use of local resources is essential , need laboratory and field  tests. </vt:lpstr>
      <vt:lpstr>Capacitating for the intervention: Community and Governmental authorities and  other stakeholders</vt:lpstr>
      <vt:lpstr>All the houses in the village were searched over the years, man-hour collection method of looking for bugs, analysis of blood sources of the bugs over the years, KAP  for the changes in the community knowledge.   </vt:lpstr>
      <vt:lpstr>Change of parasite presence and blood sources in the vector after the house improvementes. Villate El Tule Jutiapa, Guatemala 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the spread of Chagas in Latin America</dc:title>
  <dc:creator>Tyler Irving</dc:creator>
  <cp:lastModifiedBy>Amorina Kingdon</cp:lastModifiedBy>
  <cp:revision>10</cp:revision>
  <dcterms:created xsi:type="dcterms:W3CDTF">2014-08-06T19:57:07Z</dcterms:created>
  <dcterms:modified xsi:type="dcterms:W3CDTF">2014-08-06T19:59:30Z</dcterms:modified>
</cp:coreProperties>
</file>