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11"/>
  </p:notesMasterIdLst>
  <p:sldIdLst>
    <p:sldId id="511" r:id="rId2"/>
    <p:sldId id="558" r:id="rId3"/>
    <p:sldId id="515" r:id="rId4"/>
    <p:sldId id="484" r:id="rId5"/>
    <p:sldId id="487" r:id="rId6"/>
    <p:sldId id="552" r:id="rId7"/>
    <p:sldId id="536" r:id="rId8"/>
    <p:sldId id="564" r:id="rId9"/>
    <p:sldId id="448" r:id="rId10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nakajima" initials="MN" lastIdx="20" clrIdx="0"/>
  <p:cmAuthor id="1" name="Baikie, Maureen" initials="BM" lastIdx="6" clrIdx="1"/>
  <p:cmAuthor id="2" name="Myriam Fillion" initials="" lastIdx="0" clrIdx="2"/>
  <p:cmAuthor id="3" name="Amorina Kingdon" initials="AK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3BF"/>
    <a:srgbClr val="9082BF"/>
    <a:srgbClr val="2283BF"/>
    <a:srgbClr val="FF0000"/>
    <a:srgbClr val="D13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8" autoAdjust="0"/>
    <p:restoredTop sz="82231" autoAdjust="0"/>
  </p:normalViewPr>
  <p:slideViewPr>
    <p:cSldViewPr>
      <p:cViewPr>
        <p:scale>
          <a:sx n="75" d="100"/>
          <a:sy n="75" d="100"/>
        </p:scale>
        <p:origin x="-10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D9A17-5F4A-4A76-8024-6C38BD43A949}" type="datetimeFigureOut">
              <a:rPr lang="fr-CA"/>
              <a:pPr/>
              <a:t>14-08-07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8AC473-34BD-4FDA-86D6-12A56560637A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777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84A06-8492-443F-B4A4-121BDEF31770}" type="slidenum">
              <a:rPr lang="fr-CA"/>
              <a:pPr/>
              <a:t>5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C473-34BD-4FDA-86D6-12A56560637A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439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0BB6A-76D2-4688-9B6B-82ABB9EE3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069AF-C125-44E5-8093-D7DD5F75C5AC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94A68-BDF4-4296-BF5F-4C7A13B2A9FF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34E0-CCDF-4AA4-836C-B268F12F500A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8567C-B4EE-46ED-AB48-40A78564FF1C}" type="slidenum">
              <a:rPr lang="fr-CA"/>
              <a:pPr/>
              <a:t>‹#›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A998B-E990-4E3A-9284-10BD3590CCE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A8D57-3345-4542-A1F4-B85A96DF2413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AD09-CF2B-4DF4-BB18-0C9503CD6EEC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1E456-C222-4235-BCE2-F29F5292098F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D01CF-B85B-4C4E-85F5-75E3787669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2F349-95D5-49D1-87B6-E4BFBD7827B8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914500B7-1CEA-4AAC-9147-BDCA76D1F0E0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098" r:id="rId2"/>
    <p:sldLayoutId id="2147484106" r:id="rId3"/>
    <p:sldLayoutId id="2147484099" r:id="rId4"/>
    <p:sldLayoutId id="2147484107" r:id="rId5"/>
    <p:sldLayoutId id="2147484100" r:id="rId6"/>
    <p:sldLayoutId id="2147484101" r:id="rId7"/>
    <p:sldLayoutId id="2147484108" r:id="rId8"/>
    <p:sldLayoutId id="2147484102" r:id="rId9"/>
    <p:sldLayoutId id="2147484103" r:id="rId10"/>
    <p:sldLayoutId id="21474841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G_1630.JPG"/>
          <p:cNvPicPr>
            <a:picLocks noChangeAspect="1"/>
          </p:cNvPicPr>
          <p:nvPr/>
        </p:nvPicPr>
        <p:blipFill rotWithShape="1">
          <a:blip r:embed="rId2" cstate="print"/>
          <a:srcRect l="2173" t="5556" r="19140" b="5556"/>
          <a:stretch/>
        </p:blipFill>
        <p:spPr bwMode="auto">
          <a:xfrm>
            <a:off x="0" y="0"/>
            <a:ext cx="9144000" cy="68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133821"/>
            <a:ext cx="9144000" cy="1350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2400" b="1" dirty="0">
                <a:solidFill>
                  <a:schemeClr val="bg1"/>
                </a:solidFill>
                <a:ea typeface="+mj-ea"/>
                <a:cs typeface="+mj-cs"/>
              </a:rPr>
              <a:t>Identification of environmental sources </a:t>
            </a:r>
            <a:r>
              <a:rPr lang="en-CA" sz="2400" b="1" dirty="0" smtClean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en-CA" sz="24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CA" sz="2400" b="1" dirty="0" smtClean="0">
                <a:solidFill>
                  <a:schemeClr val="bg1"/>
                </a:solidFill>
                <a:ea typeface="+mj-ea"/>
                <a:cs typeface="+mj-cs"/>
              </a:rPr>
              <a:t>of</a:t>
            </a:r>
            <a:r>
              <a:rPr lang="en-CA" sz="2400" b="1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CA" sz="2400" b="1" dirty="0" smtClean="0">
                <a:solidFill>
                  <a:schemeClr val="bg1"/>
                </a:solidFill>
                <a:ea typeface="+mj-ea"/>
                <a:cs typeface="+mj-cs"/>
              </a:rPr>
              <a:t>lead </a:t>
            </a:r>
            <a:r>
              <a:rPr lang="en-CA" sz="2400" b="1" dirty="0">
                <a:solidFill>
                  <a:schemeClr val="bg1"/>
                </a:solidFill>
                <a:ea typeface="+mj-ea"/>
                <a:cs typeface="+mj-cs"/>
              </a:rPr>
              <a:t>exposure in </a:t>
            </a:r>
            <a:r>
              <a:rPr lang="en-CA" sz="2400" b="1" dirty="0" smtClean="0">
                <a:solidFill>
                  <a:schemeClr val="bg1"/>
                </a:solidFill>
                <a:ea typeface="+mj-ea"/>
                <a:cs typeface="+mj-cs"/>
              </a:rPr>
              <a:t>NUNAVUT (Canada)</a:t>
            </a:r>
            <a:br>
              <a:rPr lang="en-CA" sz="24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CA" sz="2400" b="1" dirty="0" smtClean="0">
                <a:solidFill>
                  <a:schemeClr val="bg1"/>
                </a:solidFill>
                <a:ea typeface="+mj-ea"/>
                <a:cs typeface="+mj-cs"/>
              </a:rPr>
              <a:t>Using Stable Isotope Analyses</a:t>
            </a: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1556792"/>
            <a:ext cx="9144000" cy="273665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1800" b="1" dirty="0" smtClean="0">
                <a:solidFill>
                  <a:srgbClr val="FFFFFF"/>
                </a:solidFill>
                <a:ea typeface="+mn-ea"/>
                <a:cs typeface="+mn-cs"/>
              </a:rPr>
              <a:t>Myriam Fillion</a:t>
            </a:r>
            <a:r>
              <a:rPr lang="en-CA" sz="1800" b="1" baseline="30000" dirty="0" smtClean="0">
                <a:solidFill>
                  <a:srgbClr val="FFFFFF"/>
                </a:solidFill>
                <a:ea typeface="+mn-ea"/>
                <a:cs typeface="+mn-cs"/>
              </a:rPr>
              <a:t>1,2</a:t>
            </a:r>
            <a:r>
              <a:rPr lang="en-CA" sz="1800" b="1" dirty="0" smtClean="0">
                <a:solidFill>
                  <a:srgbClr val="FFFFFF"/>
                </a:solidFill>
                <a:ea typeface="+mn-ea"/>
                <a:cs typeface="+mn-cs"/>
              </a:rPr>
              <a:t>, Jules Blais</a:t>
            </a:r>
            <a:r>
              <a:rPr lang="en-CA" sz="1800" b="1" baseline="30000" dirty="0">
                <a:solidFill>
                  <a:srgbClr val="FFFFFF"/>
                </a:solidFill>
                <a:ea typeface="+mn-ea"/>
                <a:cs typeface="+mn-cs"/>
              </a:rPr>
              <a:t>2</a:t>
            </a:r>
            <a:r>
              <a:rPr lang="en-CA" sz="1800" b="1" dirty="0" smtClean="0">
                <a:solidFill>
                  <a:srgbClr val="FFFFFF"/>
                </a:solidFill>
                <a:ea typeface="+mn-ea"/>
                <a:cs typeface="+mn-cs"/>
              </a:rPr>
              <a:t>, Emmanuel Yumvihoze</a:t>
            </a:r>
            <a:r>
              <a:rPr lang="en-CA" sz="1800" b="1" baseline="30000" dirty="0" smtClean="0">
                <a:solidFill>
                  <a:srgbClr val="FFFFFF"/>
                </a:solidFill>
                <a:ea typeface="+mn-ea"/>
                <a:cs typeface="+mn-cs"/>
              </a:rPr>
              <a:t>1</a:t>
            </a:r>
            <a:r>
              <a:rPr lang="en-CA" sz="1800" b="1" dirty="0" smtClean="0">
                <a:solidFill>
                  <a:srgbClr val="FFFFFF"/>
                </a:solidFill>
                <a:ea typeface="+mn-ea"/>
                <a:cs typeface="+mn-cs"/>
              </a:rPr>
              <a:t>, </a:t>
            </a:r>
            <a:br>
              <a:rPr lang="en-CA" sz="1800" b="1" dirty="0" smtClean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CA" sz="1800" b="1" dirty="0" smtClean="0">
                <a:solidFill>
                  <a:srgbClr val="FFFFFF"/>
                </a:solidFill>
                <a:ea typeface="+mn-ea"/>
                <a:cs typeface="+mn-cs"/>
              </a:rPr>
              <a:t>Maya Nakajima</a:t>
            </a:r>
            <a:r>
              <a:rPr lang="en-CA" sz="1800" b="1" baseline="30000" dirty="0">
                <a:solidFill>
                  <a:srgbClr val="FFFFFF"/>
                </a:solidFill>
              </a:rPr>
              <a:t>3</a:t>
            </a:r>
            <a:r>
              <a:rPr lang="en-CA" sz="1800" b="1" dirty="0" smtClean="0">
                <a:solidFill>
                  <a:srgbClr val="FFFFFF"/>
                </a:solidFill>
                <a:ea typeface="+mn-ea"/>
                <a:cs typeface="+mn-cs"/>
              </a:rPr>
              <a:t>, Peter Workman</a:t>
            </a:r>
            <a:r>
              <a:rPr lang="en-CA" sz="1800" b="1" baseline="30000" dirty="0">
                <a:solidFill>
                  <a:srgbClr val="FFFFFF"/>
                </a:solidFill>
              </a:rPr>
              <a:t>3</a:t>
            </a:r>
            <a:r>
              <a:rPr lang="en-CA" sz="1800" b="1" dirty="0" smtClean="0">
                <a:solidFill>
                  <a:srgbClr val="FFFFFF"/>
                </a:solidFill>
                <a:ea typeface="+mn-ea"/>
                <a:cs typeface="+mn-cs"/>
              </a:rPr>
              <a:t>, Geraldine Osborne</a:t>
            </a:r>
            <a:r>
              <a:rPr lang="en-CA" sz="1800" b="1" baseline="30000" dirty="0" smtClean="0">
                <a:solidFill>
                  <a:srgbClr val="FFFFFF"/>
                </a:solidFill>
                <a:ea typeface="+mn-ea"/>
                <a:cs typeface="+mn-cs"/>
              </a:rPr>
              <a:t>3</a:t>
            </a:r>
            <a:r>
              <a:rPr lang="en-CA" sz="1800" b="1" dirty="0" smtClean="0">
                <a:solidFill>
                  <a:srgbClr val="FFFFFF"/>
                </a:solidFill>
                <a:ea typeface="+mn-ea"/>
                <a:cs typeface="+mn-cs"/>
              </a:rPr>
              <a:t>, Laurie Chan</a:t>
            </a:r>
            <a:r>
              <a:rPr lang="en-CA" sz="1800" b="1" baseline="30000" dirty="0">
                <a:solidFill>
                  <a:srgbClr val="FFFFFF"/>
                </a:solidFill>
                <a:ea typeface="+mn-ea"/>
                <a:cs typeface="+mn-cs"/>
              </a:rPr>
              <a:t>1</a:t>
            </a:r>
          </a:p>
          <a:p>
            <a:pPr marL="342900" indent="-342900" algn="ctr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endParaRPr lang="en-CA" sz="1600" b="1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CA" sz="1600" b="1" dirty="0" smtClean="0">
                <a:solidFill>
                  <a:srgbClr val="FFFFFF"/>
                </a:solidFill>
                <a:ea typeface="+mn-ea"/>
                <a:cs typeface="+mn-cs"/>
              </a:rPr>
              <a:t>1. Centre </a:t>
            </a:r>
            <a:r>
              <a:rPr lang="en-CA" sz="1600" b="1" dirty="0">
                <a:solidFill>
                  <a:srgbClr val="FFFFFF"/>
                </a:solidFill>
                <a:ea typeface="+mn-ea"/>
                <a:cs typeface="+mn-cs"/>
              </a:rPr>
              <a:t>for Advanced Research in </a:t>
            </a:r>
            <a:r>
              <a:rPr lang="en-CA" sz="1600" b="1" dirty="0" smtClean="0">
                <a:solidFill>
                  <a:srgbClr val="FFFFFF"/>
                </a:solidFill>
                <a:ea typeface="+mn-ea"/>
                <a:cs typeface="+mn-cs"/>
              </a:rPr>
              <a:t>Environmental </a:t>
            </a:r>
            <a:r>
              <a:rPr lang="en-CA" sz="1600" b="1" dirty="0">
                <a:solidFill>
                  <a:srgbClr val="FFFFFF"/>
                </a:solidFill>
                <a:ea typeface="+mn-ea"/>
                <a:cs typeface="+mn-cs"/>
              </a:rPr>
              <a:t>Genomics, University of Ottawa</a:t>
            </a:r>
            <a:endParaRPr lang="en-US" sz="1600" b="1" dirty="0">
              <a:solidFill>
                <a:srgbClr val="FFFFFF"/>
              </a:solidFill>
              <a:ea typeface="+mn-ea"/>
              <a:cs typeface="+mn-cs"/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CA" sz="1600" b="1" dirty="0" smtClean="0">
                <a:solidFill>
                  <a:srgbClr val="FFFFFF"/>
                </a:solidFill>
                <a:ea typeface="+mn-ea"/>
                <a:cs typeface="+mn-cs"/>
              </a:rPr>
              <a:t>2. Department </a:t>
            </a:r>
            <a:r>
              <a:rPr lang="en-CA" sz="1600" b="1" dirty="0">
                <a:solidFill>
                  <a:srgbClr val="FFFFFF"/>
                </a:solidFill>
                <a:ea typeface="+mn-ea"/>
                <a:cs typeface="+mn-cs"/>
              </a:rPr>
              <a:t>of Biology, University of </a:t>
            </a:r>
            <a:r>
              <a:rPr lang="en-CA" sz="1600" b="1" dirty="0" smtClean="0">
                <a:solidFill>
                  <a:srgbClr val="FFFFFF"/>
                </a:solidFill>
                <a:ea typeface="+mn-ea"/>
                <a:cs typeface="+mn-cs"/>
              </a:rPr>
              <a:t>Ottawa</a:t>
            </a:r>
            <a:r>
              <a:rPr lang="en-US" sz="1600" b="1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sz="1600" b="1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CA" sz="1600" b="1" dirty="0" smtClean="0">
                <a:solidFill>
                  <a:srgbClr val="FFFFFF"/>
                </a:solidFill>
                <a:ea typeface="+mn-ea"/>
                <a:cs typeface="+mn-cs"/>
              </a:rPr>
              <a:t>3. Department </a:t>
            </a:r>
            <a:r>
              <a:rPr lang="en-CA" sz="1600" b="1" dirty="0">
                <a:solidFill>
                  <a:srgbClr val="FFFFFF"/>
                </a:solidFill>
                <a:ea typeface="+mn-ea"/>
                <a:cs typeface="+mn-cs"/>
              </a:rPr>
              <a:t>of </a:t>
            </a:r>
            <a:r>
              <a:rPr lang="en-CA" sz="1600" b="1" dirty="0" smtClean="0">
                <a:solidFill>
                  <a:srgbClr val="FFFFFF"/>
                </a:solidFill>
                <a:ea typeface="+mn-ea"/>
                <a:cs typeface="+mn-cs"/>
              </a:rPr>
              <a:t>Health, </a:t>
            </a:r>
            <a:r>
              <a:rPr lang="en-CA" sz="1600" b="1" dirty="0">
                <a:solidFill>
                  <a:srgbClr val="FFFFFF"/>
                </a:solidFill>
                <a:ea typeface="+mn-ea"/>
                <a:cs typeface="+mn-cs"/>
              </a:rPr>
              <a:t>Government of </a:t>
            </a:r>
            <a:r>
              <a:rPr lang="en-CA" sz="1600" b="1" dirty="0" smtClean="0">
                <a:solidFill>
                  <a:srgbClr val="FFFFFF"/>
                </a:solidFill>
                <a:ea typeface="+mn-ea"/>
                <a:cs typeface="+mn-cs"/>
              </a:rPr>
              <a:t>Nunavut</a:t>
            </a:r>
            <a:endParaRPr lang="en-CA" sz="1600" b="1" dirty="0">
              <a:solidFill>
                <a:srgbClr val="FFFFFF"/>
              </a:solidFill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1600" b="1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r>
              <a:rPr lang="en-CA" sz="1600" b="1" dirty="0" smtClean="0">
                <a:solidFill>
                  <a:srgbClr val="FFFFFF"/>
                </a:solidFill>
                <a:ea typeface="+mn-ea"/>
                <a:cs typeface="+mn-cs"/>
              </a:rPr>
              <a:t>Paper published </a:t>
            </a:r>
            <a:r>
              <a:rPr lang="en-CA" sz="1600" b="1" dirty="0">
                <a:solidFill>
                  <a:srgbClr val="FFFFFF"/>
                </a:solidFill>
                <a:ea typeface="+mn-ea"/>
                <a:cs typeface="+mn-cs"/>
              </a:rPr>
              <a:t>in </a:t>
            </a:r>
            <a:br>
              <a:rPr lang="en-CA" sz="1600" b="1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sz="1600" b="1" i="1" dirty="0">
                <a:solidFill>
                  <a:srgbClr val="FFFFFF"/>
                </a:solidFill>
                <a:ea typeface="+mn-ea"/>
                <a:cs typeface="+mn-cs"/>
              </a:rPr>
              <a:t>Environment International </a:t>
            </a:r>
            <a:r>
              <a:rPr lang="en-US" sz="1600" b="1" dirty="0">
                <a:solidFill>
                  <a:srgbClr val="FFFFFF"/>
                </a:solidFill>
                <a:ea typeface="+mn-ea"/>
                <a:cs typeface="+mn-cs"/>
              </a:rPr>
              <a:t>71 (2014) 63–73</a:t>
            </a:r>
            <a:endParaRPr lang="en-CA" sz="1600" b="1" dirty="0">
              <a:solidFill>
                <a:srgbClr val="FFFFFF"/>
              </a:solidFill>
              <a:ea typeface="+mn-ea"/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endParaRPr lang="en-CA" sz="1600" b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39552" y="4429561"/>
            <a:ext cx="5708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000" b="1" i="0" dirty="0" smtClean="0">
                <a:solidFill>
                  <a:srgbClr val="FFFFFF"/>
                </a:solidFill>
              </a:rPr>
              <a:t>Science Media Centre of Canada Webinar</a:t>
            </a:r>
            <a:r>
              <a:rPr lang="en-US" sz="2000" b="1" i="0" dirty="0">
                <a:solidFill>
                  <a:srgbClr val="FFFFFF"/>
                </a:solidFill>
              </a:rPr>
              <a:t/>
            </a:r>
            <a:br>
              <a:rPr lang="en-US" sz="2000" b="1" i="0" dirty="0">
                <a:solidFill>
                  <a:srgbClr val="FFFFFF"/>
                </a:solidFill>
              </a:rPr>
            </a:br>
            <a:r>
              <a:rPr lang="en-US" sz="2000" b="1" i="0" dirty="0" smtClean="0">
                <a:solidFill>
                  <a:srgbClr val="FFFFFF"/>
                </a:solidFill>
              </a:rPr>
              <a:t>Montréal, Québec</a:t>
            </a:r>
            <a:r>
              <a:rPr lang="en-US" sz="2000" b="1" i="0" dirty="0">
                <a:solidFill>
                  <a:srgbClr val="FFFFFF"/>
                </a:solidFill>
              </a:rPr>
              <a:t/>
            </a:r>
            <a:br>
              <a:rPr lang="en-US" sz="2000" b="1" i="0" dirty="0">
                <a:solidFill>
                  <a:srgbClr val="FFFFFF"/>
                </a:solidFill>
              </a:rPr>
            </a:br>
            <a:r>
              <a:rPr lang="en-CA" sz="2000" b="1" i="0" dirty="0" smtClean="0">
                <a:solidFill>
                  <a:srgbClr val="FFFFFF"/>
                </a:solidFill>
              </a:rPr>
              <a:t>August 7, 2014</a:t>
            </a:r>
            <a:endParaRPr lang="en-US" sz="2000" i="0" dirty="0">
              <a:solidFill>
                <a:srgbClr val="FFFFFF"/>
              </a:solidFill>
            </a:endParaRPr>
          </a:p>
        </p:txBody>
      </p:sp>
      <p:pic>
        <p:nvPicPr>
          <p:cNvPr id="4" name="Picture 3" descr="Picture_Myriam_Fillio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5" t="6759" r="21142"/>
          <a:stretch/>
        </p:blipFill>
        <p:spPr>
          <a:xfrm>
            <a:off x="6719280" y="3573016"/>
            <a:ext cx="224520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Background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CA" sz="2000" dirty="0" smtClean="0"/>
              <a:t>Blood </a:t>
            </a:r>
            <a:r>
              <a:rPr lang="en-CA" sz="2000" dirty="0"/>
              <a:t>lead </a:t>
            </a:r>
            <a:r>
              <a:rPr lang="en-CA" sz="2000" dirty="0" smtClean="0"/>
              <a:t>levels (BLL) </a:t>
            </a:r>
            <a:r>
              <a:rPr lang="en-CA" sz="2000" dirty="0"/>
              <a:t>decreased significantly since the phasing out of </a:t>
            </a:r>
            <a:r>
              <a:rPr lang="en-CA" sz="2000" dirty="0" smtClean="0"/>
              <a:t>lead (</a:t>
            </a:r>
            <a:r>
              <a:rPr lang="en-CA" sz="2000" dirty="0" err="1" smtClean="0"/>
              <a:t>Pb</a:t>
            </a:r>
            <a:r>
              <a:rPr lang="en-CA" sz="2000" dirty="0" smtClean="0"/>
              <a:t>) </a:t>
            </a:r>
            <a:r>
              <a:rPr lang="en-CA" sz="2000" dirty="0"/>
              <a:t>from gasoline in 1970</a:t>
            </a:r>
            <a:r>
              <a:rPr lang="en-CA" altLang="en-US" sz="2000" dirty="0"/>
              <a:t>’</a:t>
            </a:r>
            <a:r>
              <a:rPr lang="en-CA" sz="2000" dirty="0" smtClean="0"/>
              <a:t>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CA" dirty="0"/>
              <a:t>S</a:t>
            </a:r>
            <a:r>
              <a:rPr lang="en-CA" dirty="0" smtClean="0"/>
              <a:t>ome </a:t>
            </a:r>
            <a:r>
              <a:rPr lang="en-CA" dirty="0"/>
              <a:t>groups are still more exposed than others</a:t>
            </a:r>
            <a:r>
              <a:rPr lang="en-US" dirty="0"/>
              <a:t> </a:t>
            </a:r>
            <a:endParaRPr lang="en-US" dirty="0" smtClean="0"/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CA" dirty="0" smtClean="0"/>
              <a:t>Human </a:t>
            </a:r>
            <a:r>
              <a:rPr lang="en-CA" dirty="0"/>
              <a:t>exposure to </a:t>
            </a:r>
            <a:r>
              <a:rPr lang="en-CA" dirty="0" err="1" smtClean="0"/>
              <a:t>Pb</a:t>
            </a:r>
            <a:r>
              <a:rPr lang="en-CA" dirty="0"/>
              <a:t> </a:t>
            </a:r>
            <a:r>
              <a:rPr lang="en-CA" dirty="0" smtClean="0"/>
              <a:t>is still a </a:t>
            </a:r>
            <a:r>
              <a:rPr lang="en-CA" dirty="0"/>
              <a:t>public health </a:t>
            </a:r>
            <a:r>
              <a:rPr lang="en-CA" dirty="0" smtClean="0"/>
              <a:t>concern: neurotoxic</a:t>
            </a:r>
            <a:endParaRPr lang="en-CA" dirty="0" smtClean="0"/>
          </a:p>
          <a:p>
            <a:pPr marL="182563" lvl="1"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CA" dirty="0" smtClean="0"/>
              <a:t>To </a:t>
            </a:r>
            <a:r>
              <a:rPr lang="en-CA" dirty="0"/>
              <a:t>date, no safe </a:t>
            </a:r>
            <a:r>
              <a:rPr lang="en-CA" dirty="0" smtClean="0"/>
              <a:t>BLL </a:t>
            </a:r>
            <a:r>
              <a:rPr lang="en-CA" dirty="0"/>
              <a:t>has been </a:t>
            </a:r>
            <a:r>
              <a:rPr lang="en-CA" dirty="0" smtClean="0"/>
              <a:t>established</a:t>
            </a:r>
            <a:endParaRPr lang="en-CA" dirty="0"/>
          </a:p>
          <a:p>
            <a:pPr marL="455613" lvl="2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CA" sz="2000" dirty="0"/>
              <a:t>Studies suggest that </a:t>
            </a:r>
            <a:r>
              <a:rPr lang="en-CA" sz="2000" dirty="0"/>
              <a:t>BLL </a:t>
            </a:r>
            <a:r>
              <a:rPr lang="en-CA" sz="2000" dirty="0" smtClean="0"/>
              <a:t>below 50 </a:t>
            </a:r>
            <a:r>
              <a:rPr lang="en-CA" sz="2000" dirty="0">
                <a:sym typeface="Symbol"/>
              </a:rPr>
              <a:t></a:t>
            </a:r>
            <a:r>
              <a:rPr lang="en-CA" sz="2000" dirty="0"/>
              <a:t>g/</a:t>
            </a:r>
            <a:r>
              <a:rPr lang="en-CA" sz="2000" dirty="0" smtClean="0"/>
              <a:t>L may impair </a:t>
            </a:r>
            <a:r>
              <a:rPr lang="en-CA" sz="2000" dirty="0" smtClean="0">
                <a:solidFill>
                  <a:srgbClr val="292934"/>
                </a:solidFill>
              </a:rPr>
              <a:t>neurobehavioral </a:t>
            </a:r>
            <a:r>
              <a:rPr lang="en-CA" sz="2000" dirty="0" smtClean="0"/>
              <a:t>development </a:t>
            </a:r>
          </a:p>
          <a:p>
            <a:pPr marL="182563" lvl="1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CA" dirty="0" smtClean="0">
                <a:cs typeface="ＭＳ Ｐゴシック" charset="0"/>
              </a:rPr>
              <a:t>Regulation </a:t>
            </a:r>
            <a:r>
              <a:rPr lang="en-CA" dirty="0">
                <a:cs typeface="ＭＳ Ｐゴシック" charset="0"/>
              </a:rPr>
              <a:t>in Canada: Blood lead levels of concern</a:t>
            </a:r>
          </a:p>
          <a:p>
            <a:pPr marL="457201" lvl="3" eaLnBrk="1" fontAlgn="auto" hangingPunct="1">
              <a:spcBef>
                <a:spcPts val="0"/>
              </a:spcBef>
              <a:spcAft>
                <a:spcPts val="600"/>
              </a:spcAft>
              <a:buSzPct val="85000"/>
              <a:buFont typeface="Arial" charset="0"/>
              <a:buChar char="•"/>
              <a:defRPr/>
            </a:pPr>
            <a:r>
              <a:rPr lang="en-CA" sz="2000" b="1" u="sng" dirty="0"/>
              <a:t>100 µg/</a:t>
            </a:r>
            <a:r>
              <a:rPr lang="en-CA" sz="2000" b="1" u="sng" dirty="0" smtClean="0"/>
              <a:t>L</a:t>
            </a:r>
            <a:r>
              <a:rPr lang="en-CA" sz="2000" dirty="0" smtClean="0"/>
              <a:t>, </a:t>
            </a:r>
            <a:r>
              <a:rPr lang="en-CA" sz="2000" dirty="0"/>
              <a:t>currently </a:t>
            </a:r>
            <a:r>
              <a:rPr lang="en-CA" sz="2000" dirty="0" smtClean="0"/>
              <a:t>under review; USEPA recently adopted 50 </a:t>
            </a:r>
            <a:r>
              <a:rPr lang="en-CA" sz="2000" dirty="0"/>
              <a:t>µg/L</a:t>
            </a:r>
            <a:endParaRPr lang="en-CA" sz="2000" dirty="0" smtClean="0"/>
          </a:p>
          <a:p>
            <a:pPr marL="182563" lvl="1"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CA" dirty="0" smtClean="0"/>
              <a:t>Canadian </a:t>
            </a:r>
            <a:r>
              <a:rPr lang="en-CA" dirty="0">
                <a:ea typeface="ＭＳ Ｐゴシック" charset="-128"/>
              </a:rPr>
              <a:t>Health Measures Survey </a:t>
            </a:r>
            <a:r>
              <a:rPr lang="en-CA" dirty="0" smtClean="0">
                <a:ea typeface="ＭＳ Ｐゴシック" charset="-128"/>
              </a:rPr>
              <a:t>2009-2011 (national average)</a:t>
            </a:r>
            <a:endParaRPr lang="en-CA" dirty="0">
              <a:ea typeface="ＭＳ Ｐゴシック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05421"/>
              </p:ext>
            </p:extLst>
          </p:nvPr>
        </p:nvGraphicFramePr>
        <p:xfrm>
          <a:off x="1115616" y="5301208"/>
          <a:ext cx="6984776" cy="1240338"/>
        </p:xfrm>
        <a:graphic>
          <a:graphicData uri="http://schemas.openxmlformats.org/drawingml/2006/table">
            <a:tbl>
              <a:tblPr/>
              <a:tblGrid>
                <a:gridCol w="2600599"/>
                <a:gridCol w="2055918"/>
                <a:gridCol w="2328259"/>
              </a:tblGrid>
              <a:tr h="508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1444" marR="91444"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Geometric mean</a:t>
                      </a:r>
                    </a:p>
                  </a:txBody>
                  <a:tcPr marL="91444" marR="91444"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95</a:t>
                      </a:r>
                      <a:r>
                        <a:rPr kumimoji="0" lang="en-CA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th</a:t>
                      </a: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percentile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1444" marR="91444"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0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Adults</a:t>
                      </a:r>
                    </a:p>
                  </a:txBody>
                  <a:tcPr marL="91444" marR="91444"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12.0 µg/L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1444" marR="91444"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32.0 µg/L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1444" marR="91444"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</a:tr>
              <a:tr h="315695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Children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1444" marR="91444"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7.9 µg/L</a:t>
                      </a:r>
                    </a:p>
                  </a:txBody>
                  <a:tcPr marL="91444" marR="91444"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18.0 µg/L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1444" marR="91444"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Inuit Health Survey 2007-2008 (IHS)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6311900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860032" y="6371480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/>
              <a:t>(ITK, 2007)</a:t>
            </a:r>
          </a:p>
        </p:txBody>
      </p:sp>
      <p:pic>
        <p:nvPicPr>
          <p:cNvPr id="18436" name="Picture 2" descr="Back of boat helicopter"/>
          <p:cNvPicPr>
            <a:picLocks noChangeAspect="1" noChangeArrowheads="1"/>
          </p:cNvPicPr>
          <p:nvPr/>
        </p:nvPicPr>
        <p:blipFill>
          <a:blip r:embed="rId3" cstate="print"/>
          <a:srcRect l="19028" t="34396" r="5202" b="5621"/>
          <a:stretch>
            <a:fillRect/>
          </a:stretch>
        </p:blipFill>
        <p:spPr bwMode="auto">
          <a:xfrm>
            <a:off x="6300788" y="1556792"/>
            <a:ext cx="28797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238224" y="4658360"/>
            <a:ext cx="5053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i="0" dirty="0"/>
              <a:t>Cross-sectional health survey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0" dirty="0"/>
              <a:t>Stratified random sampling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0" dirty="0"/>
              <a:t>2 595 Inuit adults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0" dirty="0" smtClean="0"/>
              <a:t>1901 </a:t>
            </a:r>
            <a:r>
              <a:rPr lang="en-GB" sz="2000" i="0" dirty="0"/>
              <a:t>households (68%)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0" dirty="0" smtClean="0"/>
              <a:t>36 </a:t>
            </a:r>
            <a:r>
              <a:rPr lang="en-GB" sz="2000" i="0" dirty="0"/>
              <a:t>communities from Nunavut, Inuvialuit Settlement Region </a:t>
            </a:r>
            <a:r>
              <a:rPr lang="en-GB" sz="2000" i="0" dirty="0" smtClean="0"/>
              <a:t>and </a:t>
            </a:r>
            <a:r>
              <a:rPr lang="en-GB" sz="2000" i="0" dirty="0"/>
              <a:t>Nunatsiavut</a:t>
            </a:r>
          </a:p>
        </p:txBody>
      </p:sp>
      <p:sp>
        <p:nvSpPr>
          <p:cNvPr id="3" name="Oval 2"/>
          <p:cNvSpPr/>
          <p:nvPr/>
        </p:nvSpPr>
        <p:spPr>
          <a:xfrm>
            <a:off x="4211638" y="1773238"/>
            <a:ext cx="865187" cy="57626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11638" y="2565400"/>
            <a:ext cx="865187" cy="358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Box 3"/>
          <p:cNvSpPr txBox="1">
            <a:spLocks noChangeArrowheads="1"/>
          </p:cNvSpPr>
          <p:nvPr/>
        </p:nvSpPr>
        <p:spPr bwMode="auto">
          <a:xfrm>
            <a:off x="6264275" y="3860800"/>
            <a:ext cx="29162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b="1" i="0">
                <a:solidFill>
                  <a:schemeClr val="bg1"/>
                </a:solidFill>
              </a:rPr>
              <a:t>CCGS Amundsen Icebreaker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372200" y="4697849"/>
            <a:ext cx="26997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i="0" dirty="0"/>
              <a:t>R</a:t>
            </a:r>
            <a:r>
              <a:rPr lang="en-GB" sz="2000" i="0" dirty="0" smtClean="0"/>
              <a:t>esults from the IHS</a:t>
            </a:r>
          </a:p>
          <a:p>
            <a:r>
              <a:rPr lang="en-GB" sz="2000" i="0" dirty="0"/>
              <a:t>i</a:t>
            </a:r>
            <a:r>
              <a:rPr lang="en-GB" sz="2000" i="0" dirty="0" smtClean="0"/>
              <a:t>n Nunavut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0" dirty="0" smtClean="0"/>
              <a:t>10% of participants with BLL </a:t>
            </a:r>
            <a:r>
              <a:rPr lang="en-CA" sz="2000" i="0" dirty="0"/>
              <a:t>&gt;100 µg/</a:t>
            </a:r>
            <a:r>
              <a:rPr lang="en-CA" sz="2000" i="0" dirty="0" smtClean="0"/>
              <a:t>L</a:t>
            </a:r>
            <a:endParaRPr lang="en-GB" sz="2000" i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Objectives of this study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CA" sz="2000" dirty="0" smtClean="0">
                <a:ea typeface="ＭＳ Ｐゴシック" charset="-128"/>
              </a:rPr>
              <a:t>To follow up with the people who had elevated BLL (&gt;100 µg/L) in the IHS 2007-</a:t>
            </a:r>
            <a:r>
              <a:rPr lang="en-CA" sz="2000" dirty="0" smtClean="0">
                <a:ea typeface="ＭＳ Ｐゴシック" charset="-128"/>
              </a:rPr>
              <a:t>2008 in Nunavut</a:t>
            </a:r>
            <a:endParaRPr lang="en-CA" sz="2000" dirty="0" smtClean="0">
              <a:ea typeface="ＭＳ Ｐゴシック" charset="-128"/>
            </a:endParaRPr>
          </a:p>
          <a:p>
            <a:pPr eaLnBrk="1" hangingPunct="1"/>
            <a:r>
              <a:rPr lang="en-CA" sz="2000" dirty="0" smtClean="0">
                <a:ea typeface="ＭＳ Ｐゴシック" charset="-128"/>
              </a:rPr>
              <a:t>To explore potential sources of exposure using analyses of lead stable isotopes (</a:t>
            </a:r>
            <a:r>
              <a:rPr lang="en-CA" sz="2000" baseline="30000" dirty="0" smtClean="0">
                <a:ea typeface="ＭＳ Ｐゴシック" charset="-128"/>
              </a:rPr>
              <a:t>204</a:t>
            </a:r>
            <a:r>
              <a:rPr lang="en-CA" sz="2000" dirty="0" smtClean="0">
                <a:ea typeface="ＭＳ Ｐゴシック" charset="-128"/>
              </a:rPr>
              <a:t>Pb,</a:t>
            </a:r>
            <a:r>
              <a:rPr lang="en-CA" sz="2000" baseline="30000" dirty="0" smtClean="0">
                <a:ea typeface="ＭＳ Ｐゴシック" charset="-128"/>
              </a:rPr>
              <a:t> 206</a:t>
            </a:r>
            <a:r>
              <a:rPr lang="en-CA" sz="2000" dirty="0" smtClean="0">
                <a:ea typeface="ＭＳ Ｐゴシック" charset="-128"/>
              </a:rPr>
              <a:t>Pb, </a:t>
            </a:r>
            <a:r>
              <a:rPr lang="en-CA" sz="2000" baseline="30000" dirty="0" smtClean="0">
                <a:ea typeface="ＭＳ Ｐゴシック" charset="-128"/>
              </a:rPr>
              <a:t>207</a:t>
            </a:r>
            <a:r>
              <a:rPr lang="en-CA" sz="2000" dirty="0" smtClean="0">
                <a:ea typeface="ＭＳ Ｐゴシック" charset="-128"/>
              </a:rPr>
              <a:t>Pb, </a:t>
            </a:r>
            <a:r>
              <a:rPr lang="en-CA" sz="2000" baseline="30000" dirty="0" smtClean="0">
                <a:ea typeface="ＭＳ Ｐゴシック" charset="-128"/>
              </a:rPr>
              <a:t>208</a:t>
            </a:r>
            <a:r>
              <a:rPr lang="en-CA" sz="2000" dirty="0" smtClean="0">
                <a:ea typeface="ＭＳ Ｐゴシック" charset="-128"/>
              </a:rPr>
              <a:t>Pb) in blood and environmental samples</a:t>
            </a:r>
          </a:p>
          <a:p>
            <a:pPr marL="0" indent="0" eaLnBrk="1" hangingPunct="1">
              <a:buNone/>
            </a:pPr>
            <a:endParaRPr lang="en-US" sz="1800" b="1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sz="1800" b="1" dirty="0" smtClean="0">
                <a:ea typeface="ＭＳ Ｐゴシック" charset="-128"/>
              </a:rPr>
              <a:t>Assessment of </a:t>
            </a:r>
            <a:r>
              <a:rPr lang="en-US" sz="1800" b="1" dirty="0" err="1" smtClean="0">
                <a:ea typeface="ＭＳ Ｐゴシック" charset="-128"/>
              </a:rPr>
              <a:t>Pb</a:t>
            </a:r>
            <a:r>
              <a:rPr lang="en-US" sz="1800" b="1" dirty="0" smtClean="0">
                <a:ea typeface="ＭＳ Ｐゴシック" charset="-128"/>
              </a:rPr>
              <a:t> levels and </a:t>
            </a:r>
            <a:r>
              <a:rPr lang="en-US" sz="1800" b="1" dirty="0" err="1" smtClean="0">
                <a:ea typeface="ＭＳ Ｐゴシック" charset="-128"/>
              </a:rPr>
              <a:t>Pb</a:t>
            </a:r>
            <a:r>
              <a:rPr lang="en-US" sz="1800" b="1" dirty="0" smtClean="0">
                <a:ea typeface="ＭＳ Ｐゴシック" charset="-128"/>
              </a:rPr>
              <a:t> stable isotope composition </a:t>
            </a:r>
          </a:p>
          <a:p>
            <a:pPr eaLnBrk="1" hangingPunct="1"/>
            <a:r>
              <a:rPr lang="en-US" sz="1800" b="1" dirty="0">
                <a:ea typeface="ＭＳ Ｐゴシック" charset="-128"/>
              </a:rPr>
              <a:t>In blood</a:t>
            </a:r>
          </a:p>
          <a:p>
            <a:pPr lvl="1" eaLnBrk="1" hangingPunct="1"/>
            <a:r>
              <a:rPr lang="en-US" sz="1800" dirty="0">
                <a:ea typeface="ＭＳ Ｐゴシック" charset="-128"/>
              </a:rPr>
              <a:t>156 participants (100 adults, 56 children)</a:t>
            </a:r>
            <a:endParaRPr lang="en-US" sz="1800" b="1" dirty="0">
              <a:ea typeface="ＭＳ Ｐゴシック" charset="-128"/>
            </a:endParaRPr>
          </a:p>
          <a:p>
            <a:pPr eaLnBrk="1" hangingPunct="1"/>
            <a:r>
              <a:rPr lang="en-US" sz="1800" b="1" dirty="0">
                <a:ea typeface="ＭＳ Ｐゴシック" charset="-128"/>
              </a:rPr>
              <a:t>In environmental samples </a:t>
            </a:r>
            <a:r>
              <a:rPr lang="en-US" sz="1800" dirty="0">
                <a:ea typeface="ＭＳ Ｐゴシック" charset="-128"/>
              </a:rPr>
              <a:t>(n=</a:t>
            </a:r>
            <a:r>
              <a:rPr lang="en-US" sz="1800" dirty="0" smtClean="0">
                <a:ea typeface="ＭＳ Ｐゴシック" charset="-128"/>
              </a:rPr>
              <a:t>172, from </a:t>
            </a:r>
            <a:r>
              <a:rPr lang="en-US" sz="1800" dirty="0">
                <a:ea typeface="ＭＳ Ｐゴシック" charset="-128"/>
              </a:rPr>
              <a:t>14 houses from 3 communities</a:t>
            </a:r>
            <a:r>
              <a:rPr lang="en-US" sz="1800" dirty="0" smtClean="0">
                <a:ea typeface="ＭＳ Ｐゴシック" charset="-128"/>
              </a:rPr>
              <a:t>)</a:t>
            </a:r>
            <a:endParaRPr lang="en-US" sz="1800" b="1" dirty="0">
              <a:ea typeface="ＭＳ Ｐゴシック" charset="-128"/>
            </a:endParaRPr>
          </a:p>
          <a:p>
            <a:pPr lvl="1" eaLnBrk="1" hangingPunct="1"/>
            <a:r>
              <a:rPr lang="en-US" sz="1800" dirty="0" smtClean="0">
                <a:ea typeface="ＭＳ Ｐゴシック" charset="-128"/>
              </a:rPr>
              <a:t>Tap </a:t>
            </a:r>
            <a:r>
              <a:rPr lang="en-US" sz="1800" dirty="0">
                <a:ea typeface="ＭＳ Ｐゴシック" charset="-128"/>
              </a:rPr>
              <a:t>water</a:t>
            </a:r>
          </a:p>
          <a:p>
            <a:pPr lvl="1" eaLnBrk="1" hangingPunct="1"/>
            <a:r>
              <a:rPr lang="en-US" sz="1800" dirty="0">
                <a:ea typeface="ＭＳ Ｐゴシック" charset="-128"/>
              </a:rPr>
              <a:t>Dust</a:t>
            </a:r>
          </a:p>
          <a:p>
            <a:pPr lvl="1" eaLnBrk="1" hangingPunct="1"/>
            <a:r>
              <a:rPr lang="en-US" sz="1800" dirty="0">
                <a:ea typeface="ＭＳ Ｐゴシック" charset="-128"/>
              </a:rPr>
              <a:t>Paint chips</a:t>
            </a:r>
          </a:p>
          <a:p>
            <a:pPr lvl="1" eaLnBrk="1" hangingPunct="1"/>
            <a:r>
              <a:rPr lang="en-US" sz="1800" dirty="0">
                <a:ea typeface="ＭＳ Ｐゴシック" charset="-128"/>
              </a:rPr>
              <a:t>Country food – marine and terrestrial mammals, fish</a:t>
            </a:r>
          </a:p>
          <a:p>
            <a:pPr lvl="1" eaLnBrk="1" hangingPunct="1"/>
            <a:r>
              <a:rPr lang="en-US" sz="1800" dirty="0" smtClean="0">
                <a:ea typeface="ＭＳ Ｐゴシック" charset="-128"/>
              </a:rPr>
              <a:t>Ammunition</a:t>
            </a:r>
            <a:endParaRPr lang="en-US" sz="1800" dirty="0">
              <a:ea typeface="ＭＳ Ｐゴシック" charset="-128"/>
            </a:endParaRPr>
          </a:p>
          <a:p>
            <a:pPr lvl="1" eaLnBrk="1" hangingPunct="1"/>
            <a:r>
              <a:rPr lang="en-US" sz="1800" dirty="0" smtClean="0">
                <a:ea typeface="ＭＳ Ｐゴシック" charset="-128"/>
              </a:rPr>
              <a:t>Soil</a:t>
            </a:r>
            <a:endParaRPr lang="en-US" sz="1800" dirty="0">
              <a:solidFill>
                <a:srgbClr val="292934"/>
              </a:solidFill>
              <a:ea typeface="ＭＳ Ｐゴシック" charset="-128"/>
            </a:endParaRPr>
          </a:p>
          <a:p>
            <a:pPr eaLnBrk="1" hangingPunct="1"/>
            <a:endParaRPr lang="en-US" sz="18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IMG_1630.JPG"/>
          <p:cNvPicPr>
            <a:picLocks noChangeAspect="1"/>
          </p:cNvPicPr>
          <p:nvPr/>
        </p:nvPicPr>
        <p:blipFill>
          <a:blip r:embed="rId3" cstate="print"/>
          <a:srcRect t="5556" b="5556"/>
          <a:stretch>
            <a:fillRect/>
          </a:stretch>
        </p:blipFill>
        <p:spPr bwMode="auto">
          <a:xfrm>
            <a:off x="-6350" y="1463675"/>
            <a:ext cx="915035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Summary of findings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768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CA" sz="2000" b="1" dirty="0" smtClean="0">
                <a:solidFill>
                  <a:srgbClr val="292934"/>
                </a:solidFill>
              </a:rPr>
              <a:t>Blood lead levels</a:t>
            </a:r>
          </a:p>
          <a:p>
            <a:pPr eaLnBrk="1" hangingPunct="1">
              <a:spcBef>
                <a:spcPts val="0"/>
              </a:spcBef>
            </a:pPr>
            <a:r>
              <a:rPr lang="en-CA" sz="2000" dirty="0" smtClean="0">
                <a:ea typeface="ＭＳ Ｐゴシック" charset="-128"/>
              </a:rPr>
              <a:t>Average </a:t>
            </a:r>
            <a:r>
              <a:rPr lang="en-CA" sz="2000" dirty="0">
                <a:ea typeface="ＭＳ Ｐゴシック" charset="-128"/>
              </a:rPr>
              <a:t>(geometric mean) = 43.0</a:t>
            </a:r>
            <a:r>
              <a:rPr lang="en-US" sz="2000" dirty="0">
                <a:ea typeface="ＭＳ Ｐゴシック" charset="-128"/>
              </a:rPr>
              <a:t> </a:t>
            </a:r>
            <a:r>
              <a:rPr lang="en-CA" sz="2000" dirty="0">
                <a:ea typeface="ＭＳ Ｐゴシック" charset="-128"/>
              </a:rPr>
              <a:t>µg/L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dirty="0" smtClean="0">
                <a:ea typeface="ＭＳ Ｐゴシック" charset="-128"/>
              </a:rPr>
              <a:t>Higher than the 95</a:t>
            </a:r>
            <a:r>
              <a:rPr lang="en-CA" baseline="30000" dirty="0" smtClean="0">
                <a:ea typeface="ＭＳ Ｐゴシック" charset="-128"/>
              </a:rPr>
              <a:t>th</a:t>
            </a:r>
            <a:r>
              <a:rPr lang="en-CA" dirty="0" smtClean="0">
                <a:ea typeface="ＭＳ Ｐゴシック" charset="-128"/>
              </a:rPr>
              <a:t> </a:t>
            </a:r>
            <a:r>
              <a:rPr lang="en-CA" dirty="0">
                <a:ea typeface="ＭＳ Ｐゴシック" charset="-128"/>
              </a:rPr>
              <a:t>percentile for Canadian population (</a:t>
            </a:r>
            <a:r>
              <a:rPr lang="en-CA" dirty="0" smtClean="0">
                <a:ea typeface="ＭＳ Ｐゴシック" charset="-128"/>
              </a:rPr>
              <a:t>32.0 </a:t>
            </a:r>
            <a:r>
              <a:rPr lang="en-CA" dirty="0">
                <a:ea typeface="ＭＳ Ｐゴシック" charset="-128"/>
              </a:rPr>
              <a:t>µg/L</a:t>
            </a:r>
            <a:r>
              <a:rPr lang="en-CA" dirty="0" smtClean="0">
                <a:ea typeface="ＭＳ Ｐゴシック" charset="-128"/>
              </a:rPr>
              <a:t>)</a:t>
            </a:r>
            <a:endParaRPr lang="en-CA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CA" sz="2000" dirty="0" smtClean="0"/>
              <a:t>BLL </a:t>
            </a:r>
            <a:r>
              <a:rPr lang="en-CA" sz="2000" dirty="0" smtClean="0"/>
              <a:t>increased with age </a:t>
            </a:r>
            <a:r>
              <a:rPr lang="en-CA" sz="2000" dirty="0" smtClean="0"/>
              <a:t>(</a:t>
            </a:r>
            <a:r>
              <a:rPr lang="en-CA" sz="2000" dirty="0" smtClean="0"/>
              <a:t>71.1 </a:t>
            </a:r>
            <a:r>
              <a:rPr lang="en-CA" sz="2000" dirty="0" smtClean="0">
                <a:ea typeface="ＭＳ Ｐゴシック" charset="-128"/>
              </a:rPr>
              <a:t>µ</a:t>
            </a:r>
            <a:r>
              <a:rPr lang="en-CA" sz="2000" dirty="0" smtClean="0"/>
              <a:t>g</a:t>
            </a:r>
            <a:r>
              <a:rPr lang="en-CA" sz="2000" dirty="0" smtClean="0"/>
              <a:t>/L </a:t>
            </a:r>
            <a:r>
              <a:rPr lang="en-CA" sz="2000" dirty="0" smtClean="0"/>
              <a:t>in adults</a:t>
            </a:r>
            <a:r>
              <a:rPr lang="en-CA" sz="2000" dirty="0" smtClean="0"/>
              <a:t>, </a:t>
            </a:r>
            <a:r>
              <a:rPr lang="en-CA" sz="2000" dirty="0" smtClean="0"/>
              <a:t>17.5</a:t>
            </a:r>
            <a:r>
              <a:rPr lang="en-CA" sz="2000" dirty="0" smtClean="0"/>
              <a:t> </a:t>
            </a:r>
            <a:r>
              <a:rPr lang="en-CA" sz="2000" dirty="0" smtClean="0">
                <a:ea typeface="ＭＳ Ｐゴシック" charset="-128"/>
              </a:rPr>
              <a:t>µ</a:t>
            </a:r>
            <a:r>
              <a:rPr lang="en-CA" sz="2000" dirty="0" smtClean="0"/>
              <a:t>g</a:t>
            </a:r>
            <a:r>
              <a:rPr lang="en-CA" sz="2000" dirty="0" smtClean="0"/>
              <a:t>/L </a:t>
            </a:r>
            <a:r>
              <a:rPr lang="en-CA" sz="2000" dirty="0" smtClean="0"/>
              <a:t>in children</a:t>
            </a:r>
            <a:r>
              <a:rPr lang="en-CA" sz="2000" dirty="0" smtClean="0"/>
              <a:t>)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CA" sz="2000" dirty="0"/>
              <a:t>Men </a:t>
            </a:r>
            <a:r>
              <a:rPr lang="en-CA" sz="2000" dirty="0" smtClean="0"/>
              <a:t>had higher </a:t>
            </a:r>
            <a:r>
              <a:rPr lang="en-CA" sz="2000" dirty="0"/>
              <a:t>BLL than </a:t>
            </a:r>
            <a:r>
              <a:rPr lang="en-CA" sz="2000" dirty="0" smtClean="0"/>
              <a:t>women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CA" dirty="0" smtClean="0"/>
              <a:t>No </a:t>
            </a:r>
            <a:r>
              <a:rPr lang="en-CA" dirty="0"/>
              <a:t>gender difference in BLL in children</a:t>
            </a:r>
          </a:p>
          <a:p>
            <a:pPr eaLnBrk="1" hangingPunct="1"/>
            <a:r>
              <a:rPr lang="en-US" sz="2000" dirty="0">
                <a:ea typeface="ＭＳ Ｐゴシック" charset="-128"/>
              </a:rPr>
              <a:t>BLL was </a:t>
            </a:r>
            <a:r>
              <a:rPr lang="en-CA" sz="2000" dirty="0">
                <a:ea typeface="ＭＳ Ｐゴシック" charset="-128"/>
              </a:rPr>
              <a:t>&gt;100 </a:t>
            </a:r>
            <a:r>
              <a:rPr lang="en-US" sz="2000" dirty="0">
                <a:ea typeface="ＭＳ Ｐゴシック" charset="-128"/>
              </a:rPr>
              <a:t>µg</a:t>
            </a:r>
            <a:r>
              <a:rPr lang="en-CA" sz="2000" dirty="0" smtClean="0"/>
              <a:t> </a:t>
            </a:r>
            <a:r>
              <a:rPr lang="en-US" sz="2000" dirty="0" smtClean="0">
                <a:ea typeface="ＭＳ Ｐゴシック" charset="-128"/>
              </a:rPr>
              <a:t>/</a:t>
            </a:r>
            <a:r>
              <a:rPr lang="en-US" sz="2000" dirty="0" smtClean="0">
                <a:ea typeface="ＭＳ Ｐゴシック" charset="-128"/>
              </a:rPr>
              <a:t>L </a:t>
            </a:r>
            <a:r>
              <a:rPr lang="en-US" sz="2000" dirty="0">
                <a:ea typeface="ＭＳ Ｐゴシック" charset="-128"/>
              </a:rPr>
              <a:t>in </a:t>
            </a:r>
            <a:r>
              <a:rPr lang="en-US" sz="2000" dirty="0">
                <a:ea typeface="ＭＳ Ｐゴシック" charset="-128"/>
              </a:rPr>
              <a:t>35% of the </a:t>
            </a:r>
            <a:r>
              <a:rPr lang="en-US" sz="2000" dirty="0">
                <a:ea typeface="ＭＳ Ｐゴシック" charset="-128"/>
              </a:rPr>
              <a:t>adults and in 1 child</a:t>
            </a:r>
            <a:endParaRPr lang="en-CA" sz="2000" dirty="0">
              <a:ea typeface="ＭＳ Ｐゴシック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CA" sz="2000" dirty="0">
                <a:ea typeface="ＭＳ Ｐゴシック" charset="-128"/>
              </a:rPr>
              <a:t>People </a:t>
            </a:r>
            <a:r>
              <a:rPr lang="en-CA" sz="2000" dirty="0">
                <a:ea typeface="ＭＳ Ｐゴシック" charset="-128"/>
              </a:rPr>
              <a:t>reporting being involved in hunting activities </a:t>
            </a:r>
            <a:r>
              <a:rPr lang="en-CA" sz="2000" dirty="0">
                <a:ea typeface="ＭＳ Ｐゴシック" charset="-128"/>
              </a:rPr>
              <a:t>have higher </a:t>
            </a:r>
            <a:r>
              <a:rPr lang="en-CA" sz="2000" dirty="0">
                <a:ea typeface="ＭＳ Ｐゴシック" charset="-128"/>
              </a:rPr>
              <a:t>BLL than those who did </a:t>
            </a:r>
            <a:r>
              <a:rPr lang="en-CA" sz="2000" dirty="0">
                <a:ea typeface="ＭＳ Ｐゴシック" charset="-128"/>
              </a:rPr>
              <a:t>not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CA" sz="2000" dirty="0">
                <a:ea typeface="ＭＳ Ｐゴシック" charset="-128"/>
              </a:rPr>
              <a:t>A</a:t>
            </a:r>
            <a:r>
              <a:rPr lang="en-US" sz="2000" dirty="0" err="1">
                <a:ea typeface="ＭＳ Ｐゴシック" charset="-128"/>
              </a:rPr>
              <a:t>mong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dirty="0">
                <a:ea typeface="ＭＳ Ｐゴシック" charset="-128"/>
              </a:rPr>
              <a:t>the 90 adult participants who participated in the </a:t>
            </a:r>
            <a:r>
              <a:rPr lang="en-US" sz="2000" dirty="0" smtClean="0">
                <a:ea typeface="ＭＳ Ｐゴシック" charset="-128"/>
              </a:rPr>
              <a:t>IHS </a:t>
            </a:r>
            <a:r>
              <a:rPr lang="en-US" sz="2000" dirty="0">
                <a:ea typeface="ＭＳ Ｐゴシック" charset="-128"/>
              </a:rPr>
              <a:t>and this follow-up, BLL significantly </a:t>
            </a:r>
            <a:r>
              <a:rPr lang="en-US" sz="2000" dirty="0" smtClean="0">
                <a:ea typeface="ＭＳ Ｐゴシック" charset="-128"/>
              </a:rPr>
              <a:t>decreased </a:t>
            </a:r>
            <a:r>
              <a:rPr lang="en-US" sz="2000" dirty="0">
                <a:ea typeface="ＭＳ Ｐゴシック" charset="-128"/>
              </a:rPr>
              <a:t>between 2007–2008 and 2012</a:t>
            </a:r>
            <a:endParaRPr lang="en-CA" sz="2000" dirty="0">
              <a:ea typeface="ＭＳ Ｐゴシック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CA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IMG_1630.JPG"/>
          <p:cNvPicPr>
            <a:picLocks noChangeAspect="1"/>
          </p:cNvPicPr>
          <p:nvPr/>
        </p:nvPicPr>
        <p:blipFill>
          <a:blip r:embed="rId3" cstate="print"/>
          <a:srcRect t="5556" b="5556"/>
          <a:stretch>
            <a:fillRect/>
          </a:stretch>
        </p:blipFill>
        <p:spPr bwMode="auto">
          <a:xfrm>
            <a:off x="-6350" y="1463675"/>
            <a:ext cx="915035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of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62950" cy="48768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CA" sz="2000" b="1" dirty="0" smtClean="0"/>
              <a:t>Lead levels in environmental samples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CA" sz="2000" dirty="0" smtClean="0"/>
              <a:t>Country food and soil did not exceed the </a:t>
            </a:r>
            <a:r>
              <a:rPr lang="en-CA" sz="2000" dirty="0" smtClean="0"/>
              <a:t>guidelines for </a:t>
            </a:r>
            <a:r>
              <a:rPr lang="en-CA" sz="2000" dirty="0" err="1" smtClean="0"/>
              <a:t>Pb</a:t>
            </a:r>
            <a:r>
              <a:rPr lang="en-CA" sz="2000" dirty="0" smtClean="0"/>
              <a:t> levels</a:t>
            </a:r>
          </a:p>
          <a:p>
            <a:pPr marL="182880" indent="-182880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CA" sz="2000" dirty="0" smtClean="0"/>
              <a:t>Ammunition samples had elevated </a:t>
            </a:r>
            <a:r>
              <a:rPr lang="en-CA" sz="2000" dirty="0" err="1" smtClean="0"/>
              <a:t>Pb</a:t>
            </a:r>
            <a:r>
              <a:rPr lang="en-CA" sz="2000" dirty="0" smtClean="0"/>
              <a:t> </a:t>
            </a:r>
            <a:r>
              <a:rPr lang="en-CA" sz="2000" dirty="0" smtClean="0"/>
              <a:t>levels </a:t>
            </a:r>
            <a:endParaRPr lang="en-CA" sz="20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292934"/>
                </a:solidFill>
              </a:rPr>
              <a:t>Environmental guidelines are good predictors </a:t>
            </a:r>
            <a:r>
              <a:rPr lang="en-US" sz="2000" dirty="0" smtClean="0"/>
              <a:t>of </a:t>
            </a:r>
            <a:r>
              <a:rPr lang="en-US" sz="2000" dirty="0" smtClean="0"/>
              <a:t>BLL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smtClean="0"/>
              <a:t>When </a:t>
            </a:r>
            <a:r>
              <a:rPr lang="en-US" dirty="0" err="1" smtClean="0"/>
              <a:t>Pb</a:t>
            </a:r>
            <a:r>
              <a:rPr lang="en-US" dirty="0" smtClean="0"/>
              <a:t> levels in house samples were over the guidelines, </a:t>
            </a:r>
            <a:br>
              <a:rPr lang="en-US" dirty="0" smtClean="0"/>
            </a:br>
            <a:r>
              <a:rPr lang="en-US" dirty="0" smtClean="0"/>
              <a:t>BLLs were </a:t>
            </a:r>
            <a:r>
              <a:rPr lang="en-US" dirty="0" smtClean="0"/>
              <a:t>also likely </a:t>
            </a:r>
            <a:r>
              <a:rPr lang="en-US" dirty="0" smtClean="0"/>
              <a:t>to exceed the blood lead level of concern</a:t>
            </a:r>
            <a:endParaRPr lang="en-CA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CA" sz="2000" dirty="0" smtClean="0"/>
              <a:t>The highest </a:t>
            </a:r>
            <a:r>
              <a:rPr lang="en-CA" sz="2000" dirty="0" err="1" smtClean="0"/>
              <a:t>BLLs</a:t>
            </a:r>
            <a:r>
              <a:rPr lang="en-CA" sz="2000" dirty="0" smtClean="0"/>
              <a:t> were from the same households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CA" dirty="0" smtClean="0"/>
              <a:t>Houses with the </a:t>
            </a:r>
            <a:r>
              <a:rPr lang="en-CA" dirty="0"/>
              <a:t>highest Pb levels in dust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 Clinical and public health follow-up was completed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IMG_1630.JPG"/>
          <p:cNvPicPr>
            <a:picLocks noChangeAspect="1"/>
          </p:cNvPicPr>
          <p:nvPr/>
        </p:nvPicPr>
        <p:blipFill>
          <a:blip r:embed="rId2" cstate="print"/>
          <a:srcRect t="5556" b="5556"/>
          <a:stretch>
            <a:fillRect/>
          </a:stretch>
        </p:blipFill>
        <p:spPr bwMode="auto">
          <a:xfrm>
            <a:off x="-6350" y="1463675"/>
            <a:ext cx="915035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Summary of findings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5257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CA" sz="2000" b="1" dirty="0" smtClean="0">
                <a:ea typeface="+mn-ea"/>
                <a:cs typeface="+mn-cs"/>
              </a:rPr>
              <a:t>Lead stable isotopes – </a:t>
            </a:r>
            <a:r>
              <a:rPr lang="en-CA" sz="2000" b="1" dirty="0" smtClean="0">
                <a:ea typeface="+mn-ea"/>
                <a:cs typeface="+mn-cs"/>
              </a:rPr>
              <a:t>what are </a:t>
            </a:r>
            <a:r>
              <a:rPr lang="en-CA" sz="2000" b="1" dirty="0" smtClean="0">
                <a:ea typeface="+mn-ea"/>
                <a:cs typeface="+mn-cs"/>
              </a:rPr>
              <a:t>the </a:t>
            </a:r>
            <a:r>
              <a:rPr lang="en-CA" sz="2000" b="1" dirty="0" smtClean="0">
                <a:ea typeface="+mn-ea"/>
                <a:cs typeface="+mn-cs"/>
              </a:rPr>
              <a:t>sources?</a:t>
            </a:r>
            <a:endParaRPr lang="en-CA" sz="2000" b="1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CA" sz="2000" dirty="0" smtClean="0">
                <a:ea typeface="+mn-ea"/>
                <a:cs typeface="+mn-cs"/>
              </a:rPr>
              <a:t>Dust, paint, and ammunition had </a:t>
            </a:r>
            <a:r>
              <a:rPr lang="en-CA" sz="2000" dirty="0">
                <a:ea typeface="+mn-ea"/>
                <a:cs typeface="+mn-cs"/>
              </a:rPr>
              <a:t>similar </a:t>
            </a:r>
            <a:r>
              <a:rPr lang="en-CA" sz="2000" dirty="0" smtClean="0">
                <a:ea typeface="+mn-ea"/>
                <a:cs typeface="+mn-cs"/>
              </a:rPr>
              <a:t>lead isotope ratio profiles</a:t>
            </a:r>
          </a:p>
          <a:p>
            <a:pPr marL="457517" lvl="1" indent="-182880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CA" dirty="0">
                <a:ea typeface="+mn-ea"/>
              </a:rPr>
              <a:t>B</a:t>
            </a:r>
            <a:r>
              <a:rPr lang="en-CA" dirty="0" smtClean="0">
                <a:ea typeface="+mn-ea"/>
              </a:rPr>
              <a:t>oth </a:t>
            </a:r>
            <a:r>
              <a:rPr lang="en-CA" dirty="0">
                <a:ea typeface="+mn-ea"/>
              </a:rPr>
              <a:t>old paint and </a:t>
            </a:r>
            <a:r>
              <a:rPr lang="en-CA" dirty="0" smtClean="0">
                <a:ea typeface="+mn-ea"/>
              </a:rPr>
              <a:t>ammunition used </a:t>
            </a:r>
            <a:r>
              <a:rPr lang="en-CA" dirty="0">
                <a:ea typeface="+mn-ea"/>
              </a:rPr>
              <a:t>for hunting could contribute to the household burden of </a:t>
            </a:r>
            <a:r>
              <a:rPr lang="en-CA" dirty="0" err="1" smtClean="0">
                <a:ea typeface="+mn-ea"/>
              </a:rPr>
              <a:t>Pb</a:t>
            </a:r>
            <a:endParaRPr lang="en-CA" sz="2000" dirty="0" smtClean="0">
              <a:ea typeface="+mn-ea"/>
              <a:cs typeface="+mn-c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CA" sz="2000" dirty="0" smtClean="0"/>
              <a:t>Indoor dust</a:t>
            </a:r>
            <a:r>
              <a:rPr lang="en-CA" sz="2000" dirty="0"/>
              <a:t> </a:t>
            </a:r>
            <a:r>
              <a:rPr lang="en-CA" sz="2000" dirty="0" smtClean="0"/>
              <a:t>and ammunition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CA" dirty="0" smtClean="0"/>
              <a:t>A main source of </a:t>
            </a:r>
            <a:r>
              <a:rPr lang="en-CA" dirty="0" err="1" smtClean="0"/>
              <a:t>Pb</a:t>
            </a:r>
            <a:r>
              <a:rPr lang="en-CA" dirty="0" smtClean="0"/>
              <a:t> among the participants who showed high BLL </a:t>
            </a:r>
            <a:endParaRPr lang="en-CA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1630.JPG"/>
          <p:cNvPicPr>
            <a:picLocks noChangeAspect="1"/>
          </p:cNvPicPr>
          <p:nvPr/>
        </p:nvPicPr>
        <p:blipFill>
          <a:blip r:embed="rId2" cstate="print"/>
          <a:srcRect t="5556" b="5556"/>
          <a:stretch>
            <a:fillRect/>
          </a:stretch>
        </p:blipFill>
        <p:spPr bwMode="auto">
          <a:xfrm>
            <a:off x="-6350" y="1463675"/>
            <a:ext cx="915035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292934"/>
                </a:solidFill>
              </a:rPr>
              <a:t>For </a:t>
            </a:r>
            <a:r>
              <a:rPr lang="en-US" sz="2000" dirty="0" smtClean="0">
                <a:solidFill>
                  <a:srgbClr val="292934"/>
                </a:solidFill>
              </a:rPr>
              <a:t>the people who participated to the </a:t>
            </a:r>
            <a:r>
              <a:rPr lang="en-US" sz="2000">
                <a:solidFill>
                  <a:srgbClr val="292934"/>
                </a:solidFill>
              </a:rPr>
              <a:t>IHS </a:t>
            </a:r>
            <a:r>
              <a:rPr lang="en-US" sz="2000" smtClean="0">
                <a:solidFill>
                  <a:srgbClr val="292934"/>
                </a:solidFill>
              </a:rPr>
              <a:t>in 2007</a:t>
            </a:r>
            <a:r>
              <a:rPr lang="en-US" sz="2000" dirty="0">
                <a:solidFill>
                  <a:srgbClr val="292934"/>
                </a:solidFill>
              </a:rPr>
              <a:t>-2008 </a:t>
            </a:r>
            <a:r>
              <a:rPr lang="en-US" sz="2000" dirty="0" smtClean="0">
                <a:solidFill>
                  <a:srgbClr val="292934"/>
                </a:solidFill>
              </a:rPr>
              <a:t>and to this follow-up in 2012, there was a significant decline in </a:t>
            </a:r>
            <a:r>
              <a:rPr lang="fr-CA" sz="2000" dirty="0" smtClean="0">
                <a:solidFill>
                  <a:srgbClr val="292934"/>
                </a:solidFill>
              </a:rPr>
              <a:t>BLL</a:t>
            </a:r>
            <a:endParaRPr lang="en-CA" sz="2000" dirty="0" smtClean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CA" sz="2000" dirty="0">
              <a:solidFill>
                <a:srgbClr val="292934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CA" sz="2000" dirty="0">
                <a:solidFill>
                  <a:srgbClr val="292934"/>
                </a:solidFill>
              </a:rPr>
              <a:t>Analyses of lead </a:t>
            </a:r>
            <a:r>
              <a:rPr lang="en-CA" sz="2000" dirty="0"/>
              <a:t>stable isotopes</a:t>
            </a:r>
            <a:r>
              <a:rPr lang="en-CA" sz="2000" dirty="0" smtClean="0"/>
              <a:t> can identify </a:t>
            </a:r>
            <a:r>
              <a:rPr lang="en-CA" sz="2000" dirty="0">
                <a:solidFill>
                  <a:srgbClr val="292934"/>
                </a:solidFill>
              </a:rPr>
              <a:t>the environmental sources of human exposure </a:t>
            </a:r>
            <a:r>
              <a:rPr lang="en-CA" sz="2000" dirty="0"/>
              <a:t>to </a:t>
            </a:r>
            <a:r>
              <a:rPr lang="en-CA" sz="2000" dirty="0" err="1" smtClean="0"/>
              <a:t>Pb</a:t>
            </a: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CA" sz="2000" dirty="0" smtClean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CA" sz="2000" dirty="0" smtClean="0"/>
              <a:t>Higher </a:t>
            </a:r>
            <a:r>
              <a:rPr lang="en-CA" sz="2000" dirty="0" err="1"/>
              <a:t>Pb</a:t>
            </a:r>
            <a:r>
              <a:rPr lang="en-CA" sz="2000" dirty="0"/>
              <a:t> in dust: likely source in the households with the highest BLL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CA" dirty="0"/>
              <a:t>Mitigating measures</a:t>
            </a:r>
            <a:r>
              <a:rPr lang="en-CA" dirty="0" smtClean="0"/>
              <a:t> </a:t>
            </a:r>
            <a:r>
              <a:rPr lang="en-CA" dirty="0" smtClean="0"/>
              <a:t>should </a:t>
            </a:r>
            <a:r>
              <a:rPr lang="en-CA" dirty="0"/>
              <a:t>be developed in order to reduce human exposure to house </a:t>
            </a:r>
            <a:r>
              <a:rPr lang="en-CA" dirty="0"/>
              <a:t>dust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R</a:t>
            </a:r>
            <a:r>
              <a:rPr lang="en-US" sz="2000" dirty="0" smtClean="0"/>
              <a:t>enovating </a:t>
            </a:r>
            <a:r>
              <a:rPr lang="en-US" sz="2000" dirty="0"/>
              <a:t>houses in </a:t>
            </a:r>
            <a:r>
              <a:rPr lang="en-US" sz="2000" dirty="0"/>
              <a:t>poor </a:t>
            </a:r>
            <a:r>
              <a:rPr lang="en-US" sz="2000" dirty="0"/>
              <a:t>condition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Developing </a:t>
            </a:r>
            <a:r>
              <a:rPr lang="en-US" sz="2000" dirty="0"/>
              <a:t>education campaigns on the </a:t>
            </a:r>
            <a:r>
              <a:rPr lang="en-US" sz="2000" dirty="0" smtClean="0"/>
              <a:t>safe use </a:t>
            </a:r>
            <a:r>
              <a:rPr lang="en-US" sz="2000" dirty="0"/>
              <a:t>of ammunition and maintenance of firearms</a:t>
            </a:r>
            <a:endParaRPr lang="en-CA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5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IMG_0686.JPG"/>
          <p:cNvPicPr>
            <a:picLocks noChangeAspect="1"/>
          </p:cNvPicPr>
          <p:nvPr/>
        </p:nvPicPr>
        <p:blipFill>
          <a:blip r:embed="rId2" cstate="print"/>
          <a:srcRect l="4803" r="4399"/>
          <a:stretch>
            <a:fillRect/>
          </a:stretch>
        </p:blipFill>
        <p:spPr bwMode="auto">
          <a:xfrm>
            <a:off x="-87313" y="44450"/>
            <a:ext cx="9339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468313" y="6159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i="0" spc="-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Acknowledgments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i="0" spc="-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Department of Health, Government of Nunavut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i="0" spc="-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CAREG lab technicians and assistants</a:t>
            </a:r>
            <a:endParaRPr lang="en-US" sz="2000" i="0" spc="-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5292080" y="5373216"/>
            <a:ext cx="3600400" cy="1296144"/>
            <a:chOff x="23042563" y="39531925"/>
            <a:chExt cx="7704137" cy="2846388"/>
          </a:xfrm>
        </p:grpSpPr>
        <p:pic>
          <p:nvPicPr>
            <p:cNvPr id="5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5926" y="40583632"/>
              <a:ext cx="1870774" cy="1794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49158" name="Picture 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42563" y="39531925"/>
              <a:ext cx="7704137" cy="90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9" name="Picture 2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042563" y="40613013"/>
              <a:ext cx="5702300" cy="176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156" name="Picture 64" descr="download_example_bw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49" y="5517232"/>
            <a:ext cx="1506439" cy="129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67544" y="5085184"/>
            <a:ext cx="3024336" cy="1700808"/>
          </a:xfrm>
          <a:prstGeom prst="rect">
            <a:avLst/>
          </a:prstGeom>
          <a:gradFill>
            <a:gsLst>
              <a:gs pos="0">
                <a:schemeClr val="accent1">
                  <a:shade val="70000"/>
                  <a:satMod val="150000"/>
                </a:schemeClr>
              </a:gs>
              <a:gs pos="2000">
                <a:schemeClr val="accent1">
                  <a:shade val="70000"/>
                  <a:satMod val="140000"/>
                </a:schemeClr>
              </a:gs>
              <a:gs pos="3000">
                <a:schemeClr val="accent1">
                  <a:tint val="100000"/>
                  <a:shade val="90000"/>
                  <a:satMod val="140000"/>
                  <a:alpha val="72000"/>
                </a:schemeClr>
              </a:gs>
              <a:gs pos="1000">
                <a:schemeClr val="accent1">
                  <a:tint val="100000"/>
                  <a:shade val="100000"/>
                  <a:satMod val="10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9552" y="5110152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FFFFFF"/>
                </a:solidFill>
              </a:rPr>
              <a:t>Contact information</a:t>
            </a:r>
          </a:p>
          <a:p>
            <a:r>
              <a:rPr lang="en-US" sz="2000" i="0" dirty="0" smtClean="0">
                <a:solidFill>
                  <a:srgbClr val="FFFFFF"/>
                </a:solidFill>
              </a:rPr>
              <a:t>Myriam Fillion</a:t>
            </a:r>
          </a:p>
          <a:p>
            <a:r>
              <a:rPr lang="en-US" sz="2000" i="0" dirty="0" smtClean="0">
                <a:solidFill>
                  <a:srgbClr val="FFFFFF"/>
                </a:solidFill>
              </a:rPr>
              <a:t>Postdoctoral Fellow</a:t>
            </a:r>
          </a:p>
          <a:p>
            <a:r>
              <a:rPr lang="en-US" sz="2000" i="0" dirty="0" smtClean="0">
                <a:solidFill>
                  <a:srgbClr val="FFFFFF"/>
                </a:solidFill>
              </a:rPr>
              <a:t>Department of Biology</a:t>
            </a:r>
          </a:p>
          <a:p>
            <a:r>
              <a:rPr lang="en-US" sz="2000" i="0" dirty="0" err="1" smtClean="0">
                <a:solidFill>
                  <a:srgbClr val="FFFFFF"/>
                </a:solidFill>
              </a:rPr>
              <a:t>mfillion@uottawa.ca</a:t>
            </a:r>
            <a:endParaRPr lang="en-US" sz="2000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51088</TotalTime>
  <Words>542</Words>
  <Application>Microsoft Macintosh PowerPoint</Application>
  <PresentationFormat>On-screen Show (4:3)</PresentationFormat>
  <Paragraphs>93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Identification of environmental sources  of lead exposure in NUNAVUT (Canada) Using Stable Isotope Analyses</vt:lpstr>
      <vt:lpstr>Background</vt:lpstr>
      <vt:lpstr>Inuit Health Survey 2007-2008 (IHS)</vt:lpstr>
      <vt:lpstr>Objectives of this study</vt:lpstr>
      <vt:lpstr>Summary of findings</vt:lpstr>
      <vt:lpstr>Summary of findings</vt:lpstr>
      <vt:lpstr>Summary of findings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Myriam</dc:creator>
  <cp:lastModifiedBy>Myriam Fillion</cp:lastModifiedBy>
  <cp:revision>531</cp:revision>
  <dcterms:created xsi:type="dcterms:W3CDTF">2014-08-06T20:56:54Z</dcterms:created>
  <dcterms:modified xsi:type="dcterms:W3CDTF">2014-08-07T05:34:37Z</dcterms:modified>
</cp:coreProperties>
</file>