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30" r:id="rId2"/>
    <p:sldId id="528" r:id="rId3"/>
    <p:sldId id="529" r:id="rId4"/>
    <p:sldId id="537" r:id="rId5"/>
    <p:sldId id="516" r:id="rId6"/>
    <p:sldId id="538" r:id="rId7"/>
    <p:sldId id="500" r:id="rId8"/>
    <p:sldId id="531" r:id="rId9"/>
    <p:sldId id="532" r:id="rId10"/>
    <p:sldId id="503" r:id="rId11"/>
    <p:sldId id="539" r:id="rId12"/>
    <p:sldId id="534" r:id="rId13"/>
    <p:sldId id="511" r:id="rId14"/>
    <p:sldId id="520" r:id="rId15"/>
    <p:sldId id="514" r:id="rId16"/>
    <p:sldId id="536" r:id="rId17"/>
  </p:sldIdLst>
  <p:sldSz cx="9144000" cy="6858000" type="screen4x3"/>
  <p:notesSz cx="7023100" cy="9309100"/>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0000"/>
    <a:srgbClr val="FF99CC"/>
    <a:srgbClr val="800000"/>
    <a:srgbClr val="CCFFCC"/>
    <a:srgbClr val="FFFFCC"/>
    <a:srgbClr val="EBCEC3"/>
    <a:srgbClr val="FFCCFF"/>
    <a:srgbClr val="00FF00"/>
    <a:srgbClr val="00CC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56318" autoAdjust="0"/>
  </p:normalViewPr>
  <p:slideViewPr>
    <p:cSldViewPr>
      <p:cViewPr>
        <p:scale>
          <a:sx n="100" d="100"/>
          <a:sy n="100" d="100"/>
        </p:scale>
        <p:origin x="-725" y="7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1" d="100"/>
          <a:sy n="91" d="100"/>
        </p:scale>
        <p:origin x="-3708" y="-102"/>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24992347420592"/>
          <c:y val="9.2961487383798141E-2"/>
          <c:w val="0.85130603572443142"/>
          <c:h val="0.57528092284175536"/>
        </c:manualLayout>
      </c:layout>
      <c:barChart>
        <c:barDir val="col"/>
        <c:grouping val="clustered"/>
        <c:varyColors val="0"/>
        <c:ser>
          <c:idx val="0"/>
          <c:order val="0"/>
          <c:tx>
            <c:strRef>
              <c:f>Sheet1!$B$1</c:f>
              <c:strCache>
                <c:ptCount val="1"/>
                <c:pt idx="0">
                  <c:v>2013</c:v>
                </c:pt>
              </c:strCache>
            </c:strRef>
          </c:tx>
          <c:spPr>
            <a:solidFill>
              <a:srgbClr val="002060"/>
            </a:solidFill>
          </c:spPr>
          <c:invertIfNegative val="0"/>
          <c:dLbls>
            <c:dLbl>
              <c:idx val="2"/>
              <c:spPr/>
              <c:txPr>
                <a:bodyPr/>
                <a:lstStyle/>
                <a:p>
                  <a:pPr>
                    <a:defRPr sz="1600" b="1">
                      <a:solidFill>
                        <a:srgbClr val="FF0000"/>
                      </a:solidFill>
                    </a:defRPr>
                  </a:pPr>
                  <a:endParaRPr lang="en-US"/>
                </a:p>
              </c:txPr>
              <c:showLegendKey val="0"/>
              <c:showVal val="1"/>
              <c:showCatName val="0"/>
              <c:showSerName val="0"/>
              <c:showPercent val="0"/>
              <c:showBubbleSize val="0"/>
            </c:dLbl>
            <c:dLbl>
              <c:idx val="3"/>
              <c:spPr/>
              <c:txPr>
                <a:bodyPr/>
                <a:lstStyle/>
                <a:p>
                  <a:pPr>
                    <a:defRPr sz="1600" b="1">
                      <a:solidFill>
                        <a:srgbClr val="FF0000"/>
                      </a:solidFill>
                    </a:defRPr>
                  </a:pPr>
                  <a:endParaRPr lang="en-US"/>
                </a:p>
              </c:txPr>
              <c:showLegendKey val="0"/>
              <c:showVal val="1"/>
              <c:showCatName val="0"/>
              <c:showSerName val="0"/>
              <c:showPercent val="0"/>
              <c:showBubbleSize val="0"/>
            </c:dLbl>
            <c:dLbl>
              <c:idx val="4"/>
              <c:spPr/>
              <c:txPr>
                <a:bodyPr/>
                <a:lstStyle/>
                <a:p>
                  <a:pPr>
                    <a:defRPr sz="1600" b="1">
                      <a:solidFill>
                        <a:srgbClr val="FF0000"/>
                      </a:solidFill>
                    </a:defRPr>
                  </a:pPr>
                  <a:endParaRPr lang="en-US"/>
                </a:p>
              </c:txPr>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Sheet1!$A$3:$A$7</c:f>
              <c:strCache>
                <c:ptCount val="5"/>
                <c:pt idx="0">
                  <c:v>Does the sun go around the earth, or does the earth go around the sun?</c:v>
                </c:pt>
                <c:pt idx="1">
                  <c:v>All radioactivity is man-made</c:v>
                </c:pt>
                <c:pt idx="2">
                  <c:v>Electrons are smaller than atoms.</c:v>
                </c:pt>
                <c:pt idx="3">
                  <c:v>Lasers work by focusing sound waves.</c:v>
                </c:pt>
                <c:pt idx="4">
                  <c:v>Antibiotics kill viruses as well as bacteria.</c:v>
                </c:pt>
              </c:strCache>
            </c:strRef>
          </c:cat>
          <c:val>
            <c:numRef>
              <c:f>Sheet1!$B$3:$B$7</c:f>
              <c:numCache>
                <c:formatCode>General</c:formatCode>
                <c:ptCount val="5"/>
                <c:pt idx="0">
                  <c:v>87</c:v>
                </c:pt>
                <c:pt idx="1">
                  <c:v>72</c:v>
                </c:pt>
                <c:pt idx="2">
                  <c:v>58</c:v>
                </c:pt>
                <c:pt idx="3">
                  <c:v>53</c:v>
                </c:pt>
                <c:pt idx="4">
                  <c:v>53</c:v>
                </c:pt>
              </c:numCache>
            </c:numRef>
          </c:val>
        </c:ser>
        <c:dLbls>
          <c:showLegendKey val="0"/>
          <c:showVal val="0"/>
          <c:showCatName val="0"/>
          <c:showSerName val="0"/>
          <c:showPercent val="0"/>
          <c:showBubbleSize val="0"/>
        </c:dLbls>
        <c:gapWidth val="150"/>
        <c:axId val="118810112"/>
        <c:axId val="118812032"/>
      </c:barChart>
      <c:catAx>
        <c:axId val="118810112"/>
        <c:scaling>
          <c:orientation val="minMax"/>
        </c:scaling>
        <c:delete val="0"/>
        <c:axPos val="b"/>
        <c:majorTickMark val="out"/>
        <c:minorTickMark val="none"/>
        <c:tickLblPos val="nextTo"/>
        <c:txPr>
          <a:bodyPr/>
          <a:lstStyle/>
          <a:p>
            <a:pPr>
              <a:defRPr sz="1400"/>
            </a:pPr>
            <a:endParaRPr lang="en-US"/>
          </a:p>
        </c:txPr>
        <c:crossAx val="118812032"/>
        <c:crosses val="autoZero"/>
        <c:auto val="1"/>
        <c:lblAlgn val="ctr"/>
        <c:lblOffset val="100"/>
        <c:noMultiLvlLbl val="0"/>
      </c:catAx>
      <c:valAx>
        <c:axId val="118812032"/>
        <c:scaling>
          <c:orientation val="minMax"/>
        </c:scaling>
        <c:delete val="0"/>
        <c:axPos val="l"/>
        <c:title>
          <c:tx>
            <c:rich>
              <a:bodyPr rot="-5400000" vert="horz"/>
              <a:lstStyle/>
              <a:p>
                <a:pPr>
                  <a:defRPr sz="1600"/>
                </a:pPr>
                <a:r>
                  <a:rPr lang="en-CA" sz="1600" dirty="0" smtClean="0"/>
                  <a:t>% Correct Responses</a:t>
                </a:r>
                <a:endParaRPr lang="en-CA" sz="1600" dirty="0"/>
              </a:p>
            </c:rich>
          </c:tx>
          <c:layout/>
          <c:overlay val="0"/>
        </c:title>
        <c:numFmt formatCode="General" sourceLinked="1"/>
        <c:majorTickMark val="out"/>
        <c:minorTickMark val="none"/>
        <c:tickLblPos val="nextTo"/>
        <c:txPr>
          <a:bodyPr/>
          <a:lstStyle/>
          <a:p>
            <a:pPr>
              <a:defRPr sz="1400"/>
            </a:pPr>
            <a:endParaRPr lang="en-US"/>
          </a:p>
        </c:txPr>
        <c:crossAx val="118810112"/>
        <c:crosses val="autoZero"/>
        <c:crossBetween val="between"/>
      </c:valAx>
      <c:spPr>
        <a:solidFill>
          <a:schemeClr val="bg1"/>
        </a:solidFill>
      </c:spPr>
    </c:plotArea>
    <c:plotVisOnly val="1"/>
    <c:dispBlanksAs val="gap"/>
    <c:showDLblsOverMax val="0"/>
  </c:chart>
  <c:spPr>
    <a:solidFill>
      <a:schemeClr val="bg1">
        <a:lumMod val="95000"/>
      </a:schemeClr>
    </a:solidFill>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8F107-E649-40EF-A683-5570855E15D1}"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CA"/>
        </a:p>
      </dgm:t>
    </dgm:pt>
    <dgm:pt modelId="{8675D6D9-45CC-4AFC-A3E8-FA102EFDDFC8}">
      <dgm:prSet phldrT="[Text]" custT="1"/>
      <dgm:spPr>
        <a:solidFill>
          <a:srgbClr val="002060"/>
        </a:solidFill>
      </dgm:spPr>
      <dgm:t>
        <a:bodyPr/>
        <a:lstStyle/>
        <a:p>
          <a:r>
            <a:rPr lang="en-CA" sz="2000" dirty="0" smtClean="0"/>
            <a:t>Public </a:t>
          </a:r>
          <a:r>
            <a:rPr lang="en-CA" sz="2000" i="1" dirty="0" smtClean="0"/>
            <a:t>Attitudes</a:t>
          </a:r>
          <a:r>
            <a:rPr lang="en-CA" sz="2000" dirty="0" smtClean="0"/>
            <a:t> Towards Science</a:t>
          </a:r>
          <a:endParaRPr lang="en-CA" sz="2000" dirty="0"/>
        </a:p>
      </dgm:t>
    </dgm:pt>
    <dgm:pt modelId="{E2AAA6C5-1734-4A4B-8777-8A0ED816E60A}" type="parTrans" cxnId="{2FA8FC03-C1F7-4CFF-A199-BD5BD60878D8}">
      <dgm:prSet/>
      <dgm:spPr/>
      <dgm:t>
        <a:bodyPr/>
        <a:lstStyle/>
        <a:p>
          <a:endParaRPr lang="en-CA"/>
        </a:p>
      </dgm:t>
    </dgm:pt>
    <dgm:pt modelId="{668EAB25-E0F1-43D7-B05A-256A7A6387E3}" type="sibTrans" cxnId="{2FA8FC03-C1F7-4CFF-A199-BD5BD60878D8}">
      <dgm:prSet/>
      <dgm:spPr/>
      <dgm:t>
        <a:bodyPr/>
        <a:lstStyle/>
        <a:p>
          <a:endParaRPr lang="en-CA"/>
        </a:p>
      </dgm:t>
    </dgm:pt>
    <dgm:pt modelId="{EB017E1B-C27F-4F62-861C-25A2BA717E89}">
      <dgm:prSet phldrT="[Text]" custT="1"/>
      <dgm:spPr>
        <a:solidFill>
          <a:srgbClr val="002060"/>
        </a:solidFill>
      </dgm:spPr>
      <dgm:t>
        <a:bodyPr/>
        <a:lstStyle/>
        <a:p>
          <a:r>
            <a:rPr lang="en-CA" sz="2000" dirty="0" smtClean="0"/>
            <a:t>Public Science </a:t>
          </a:r>
          <a:r>
            <a:rPr lang="en-CA" sz="2000" i="1" dirty="0" smtClean="0"/>
            <a:t>Engagement</a:t>
          </a:r>
          <a:endParaRPr lang="en-CA" sz="2000" i="1" dirty="0"/>
        </a:p>
      </dgm:t>
    </dgm:pt>
    <dgm:pt modelId="{0B997C81-6B8D-4F5C-80CA-389D31C4A004}" type="parTrans" cxnId="{D418848A-DDFB-48EB-9382-05F8E99D6143}">
      <dgm:prSet/>
      <dgm:spPr/>
      <dgm:t>
        <a:bodyPr/>
        <a:lstStyle/>
        <a:p>
          <a:endParaRPr lang="en-CA"/>
        </a:p>
      </dgm:t>
    </dgm:pt>
    <dgm:pt modelId="{E27847F7-9661-4CB9-9BB3-F1556380C1FB}" type="sibTrans" cxnId="{D418848A-DDFB-48EB-9382-05F8E99D6143}">
      <dgm:prSet/>
      <dgm:spPr/>
      <dgm:t>
        <a:bodyPr/>
        <a:lstStyle/>
        <a:p>
          <a:endParaRPr lang="en-CA"/>
        </a:p>
      </dgm:t>
    </dgm:pt>
    <dgm:pt modelId="{82F892A3-A047-40D3-8488-CA62B407DEA0}">
      <dgm:prSet phldrT="[Text]" custT="1"/>
      <dgm:spPr>
        <a:solidFill>
          <a:srgbClr val="002060"/>
        </a:solidFill>
      </dgm:spPr>
      <dgm:t>
        <a:bodyPr/>
        <a:lstStyle/>
        <a:p>
          <a:r>
            <a:rPr lang="en-CA" sz="2000" dirty="0" smtClean="0"/>
            <a:t>Public Science </a:t>
          </a:r>
          <a:r>
            <a:rPr lang="en-CA" sz="2000" i="1" dirty="0" smtClean="0"/>
            <a:t>Knowledge</a:t>
          </a:r>
          <a:endParaRPr lang="en-CA" sz="2000" i="1" dirty="0"/>
        </a:p>
      </dgm:t>
    </dgm:pt>
    <dgm:pt modelId="{27249AC0-9B35-4A64-BC21-9C47D0CAF361}" type="parTrans" cxnId="{75302CF8-7328-45F5-B1BA-3E4C894E0EE2}">
      <dgm:prSet/>
      <dgm:spPr/>
      <dgm:t>
        <a:bodyPr/>
        <a:lstStyle/>
        <a:p>
          <a:endParaRPr lang="en-CA"/>
        </a:p>
      </dgm:t>
    </dgm:pt>
    <dgm:pt modelId="{232796F3-1F19-4E29-AD56-6BA11E1F2F54}" type="sibTrans" cxnId="{75302CF8-7328-45F5-B1BA-3E4C894E0EE2}">
      <dgm:prSet/>
      <dgm:spPr/>
      <dgm:t>
        <a:bodyPr/>
        <a:lstStyle/>
        <a:p>
          <a:endParaRPr lang="en-CA"/>
        </a:p>
      </dgm:t>
    </dgm:pt>
    <dgm:pt modelId="{A7156544-6176-411A-AD28-8CB8BF881D9E}">
      <dgm:prSet phldrT="[Text]" custT="1"/>
      <dgm:spPr>
        <a:solidFill>
          <a:srgbClr val="002060"/>
        </a:solidFill>
      </dgm:spPr>
      <dgm:t>
        <a:bodyPr/>
        <a:lstStyle/>
        <a:p>
          <a:r>
            <a:rPr lang="en-CA" sz="2000" dirty="0" smtClean="0"/>
            <a:t>Science &amp; Technology </a:t>
          </a:r>
          <a:r>
            <a:rPr lang="en-CA" sz="2000" i="1" dirty="0" smtClean="0"/>
            <a:t>Skills</a:t>
          </a:r>
          <a:endParaRPr lang="en-CA" sz="2000" i="1" dirty="0"/>
        </a:p>
      </dgm:t>
    </dgm:pt>
    <dgm:pt modelId="{71FD83FE-5F1C-4B8A-80A9-BFC245E9E072}" type="parTrans" cxnId="{3B64D4C5-BB57-4454-AE72-9F3BCDF38D09}">
      <dgm:prSet/>
      <dgm:spPr/>
      <dgm:t>
        <a:bodyPr/>
        <a:lstStyle/>
        <a:p>
          <a:endParaRPr lang="en-CA"/>
        </a:p>
      </dgm:t>
    </dgm:pt>
    <dgm:pt modelId="{70778BD6-126B-4148-AE98-5B9CB1608E5C}" type="sibTrans" cxnId="{3B64D4C5-BB57-4454-AE72-9F3BCDF38D09}">
      <dgm:prSet/>
      <dgm:spPr/>
      <dgm:t>
        <a:bodyPr/>
        <a:lstStyle/>
        <a:p>
          <a:endParaRPr lang="en-CA"/>
        </a:p>
      </dgm:t>
    </dgm:pt>
    <dgm:pt modelId="{D0DCE48D-BE66-4077-A40C-3EADA9BDE53A}" type="pres">
      <dgm:prSet presAssocID="{D548F107-E649-40EF-A683-5570855E15D1}" presName="Name0" presStyleCnt="0">
        <dgm:presLayoutVars>
          <dgm:dir/>
          <dgm:animLvl val="lvl"/>
          <dgm:resizeHandles val="exact"/>
        </dgm:presLayoutVars>
      </dgm:prSet>
      <dgm:spPr/>
      <dgm:t>
        <a:bodyPr/>
        <a:lstStyle/>
        <a:p>
          <a:endParaRPr lang="en-CA"/>
        </a:p>
      </dgm:t>
    </dgm:pt>
    <dgm:pt modelId="{99131200-4C43-4BB0-8D3C-25DC6757E753}" type="pres">
      <dgm:prSet presAssocID="{8675D6D9-45CC-4AFC-A3E8-FA102EFDDFC8}" presName="linNode" presStyleCnt="0"/>
      <dgm:spPr/>
    </dgm:pt>
    <dgm:pt modelId="{EA2B68D7-143F-4442-AF56-A4402E76F0BD}" type="pres">
      <dgm:prSet presAssocID="{8675D6D9-45CC-4AFC-A3E8-FA102EFDDFC8}" presName="parentText" presStyleLbl="node1" presStyleIdx="0" presStyleCnt="4">
        <dgm:presLayoutVars>
          <dgm:chMax val="1"/>
          <dgm:bulletEnabled val="1"/>
        </dgm:presLayoutVars>
      </dgm:prSet>
      <dgm:spPr/>
      <dgm:t>
        <a:bodyPr/>
        <a:lstStyle/>
        <a:p>
          <a:endParaRPr lang="en-CA"/>
        </a:p>
      </dgm:t>
    </dgm:pt>
    <dgm:pt modelId="{F131FF32-4F41-4651-8CD8-2DE0A7E6380B}" type="pres">
      <dgm:prSet presAssocID="{668EAB25-E0F1-43D7-B05A-256A7A6387E3}" presName="sp" presStyleCnt="0"/>
      <dgm:spPr/>
    </dgm:pt>
    <dgm:pt modelId="{1BC389D4-2D8A-4F2B-823F-81040E2780F8}" type="pres">
      <dgm:prSet presAssocID="{EB017E1B-C27F-4F62-861C-25A2BA717E89}" presName="linNode" presStyleCnt="0"/>
      <dgm:spPr/>
    </dgm:pt>
    <dgm:pt modelId="{6CAAD390-B823-4DB6-9DAE-551A1206D483}" type="pres">
      <dgm:prSet presAssocID="{EB017E1B-C27F-4F62-861C-25A2BA717E89}" presName="parentText" presStyleLbl="node1" presStyleIdx="1" presStyleCnt="4">
        <dgm:presLayoutVars>
          <dgm:chMax val="1"/>
          <dgm:bulletEnabled val="1"/>
        </dgm:presLayoutVars>
      </dgm:prSet>
      <dgm:spPr/>
      <dgm:t>
        <a:bodyPr/>
        <a:lstStyle/>
        <a:p>
          <a:endParaRPr lang="en-CA"/>
        </a:p>
      </dgm:t>
    </dgm:pt>
    <dgm:pt modelId="{35841B90-3FF1-4CB4-9FF7-1ADD218F7BBC}" type="pres">
      <dgm:prSet presAssocID="{E27847F7-9661-4CB9-9BB3-F1556380C1FB}" presName="sp" presStyleCnt="0"/>
      <dgm:spPr/>
    </dgm:pt>
    <dgm:pt modelId="{3056CD65-1C28-4393-9D00-15E0BEBA79D5}" type="pres">
      <dgm:prSet presAssocID="{82F892A3-A047-40D3-8488-CA62B407DEA0}" presName="linNode" presStyleCnt="0"/>
      <dgm:spPr/>
    </dgm:pt>
    <dgm:pt modelId="{4679F89D-7C67-4D2A-B8DC-F1922D6E78F8}" type="pres">
      <dgm:prSet presAssocID="{82F892A3-A047-40D3-8488-CA62B407DEA0}" presName="parentText" presStyleLbl="node1" presStyleIdx="2" presStyleCnt="4">
        <dgm:presLayoutVars>
          <dgm:chMax val="1"/>
          <dgm:bulletEnabled val="1"/>
        </dgm:presLayoutVars>
      </dgm:prSet>
      <dgm:spPr/>
      <dgm:t>
        <a:bodyPr/>
        <a:lstStyle/>
        <a:p>
          <a:endParaRPr lang="en-CA"/>
        </a:p>
      </dgm:t>
    </dgm:pt>
    <dgm:pt modelId="{96A7ABB6-4E26-4EBA-AE48-3EADD45E787B}" type="pres">
      <dgm:prSet presAssocID="{232796F3-1F19-4E29-AD56-6BA11E1F2F54}" presName="sp" presStyleCnt="0"/>
      <dgm:spPr/>
    </dgm:pt>
    <dgm:pt modelId="{29BCC5F6-7C61-4D73-B666-EF9E20FC28C1}" type="pres">
      <dgm:prSet presAssocID="{A7156544-6176-411A-AD28-8CB8BF881D9E}" presName="linNode" presStyleCnt="0"/>
      <dgm:spPr/>
    </dgm:pt>
    <dgm:pt modelId="{5E019B99-9C77-4286-9884-26C5E0DC9636}" type="pres">
      <dgm:prSet presAssocID="{A7156544-6176-411A-AD28-8CB8BF881D9E}" presName="parentText" presStyleLbl="node1" presStyleIdx="3" presStyleCnt="4">
        <dgm:presLayoutVars>
          <dgm:chMax val="1"/>
          <dgm:bulletEnabled val="1"/>
        </dgm:presLayoutVars>
      </dgm:prSet>
      <dgm:spPr/>
      <dgm:t>
        <a:bodyPr/>
        <a:lstStyle/>
        <a:p>
          <a:endParaRPr lang="en-CA"/>
        </a:p>
      </dgm:t>
    </dgm:pt>
  </dgm:ptLst>
  <dgm:cxnLst>
    <dgm:cxn modelId="{75302CF8-7328-45F5-B1BA-3E4C894E0EE2}" srcId="{D548F107-E649-40EF-A683-5570855E15D1}" destId="{82F892A3-A047-40D3-8488-CA62B407DEA0}" srcOrd="2" destOrd="0" parTransId="{27249AC0-9B35-4A64-BC21-9C47D0CAF361}" sibTransId="{232796F3-1F19-4E29-AD56-6BA11E1F2F54}"/>
    <dgm:cxn modelId="{A453179B-EABB-498B-8A95-51209586FB98}" type="presOf" srcId="{EB017E1B-C27F-4F62-861C-25A2BA717E89}" destId="{6CAAD390-B823-4DB6-9DAE-551A1206D483}" srcOrd="0" destOrd="0" presId="urn:microsoft.com/office/officeart/2005/8/layout/vList5"/>
    <dgm:cxn modelId="{3B64D4C5-BB57-4454-AE72-9F3BCDF38D09}" srcId="{D548F107-E649-40EF-A683-5570855E15D1}" destId="{A7156544-6176-411A-AD28-8CB8BF881D9E}" srcOrd="3" destOrd="0" parTransId="{71FD83FE-5F1C-4B8A-80A9-BFC245E9E072}" sibTransId="{70778BD6-126B-4148-AE98-5B9CB1608E5C}"/>
    <dgm:cxn modelId="{7139913F-8DA4-404C-93A6-A1125D492169}" type="presOf" srcId="{A7156544-6176-411A-AD28-8CB8BF881D9E}" destId="{5E019B99-9C77-4286-9884-26C5E0DC9636}" srcOrd="0" destOrd="0" presId="urn:microsoft.com/office/officeart/2005/8/layout/vList5"/>
    <dgm:cxn modelId="{89232DF2-BE91-470D-B44C-2182F174480A}" type="presOf" srcId="{D548F107-E649-40EF-A683-5570855E15D1}" destId="{D0DCE48D-BE66-4077-A40C-3EADA9BDE53A}" srcOrd="0" destOrd="0" presId="urn:microsoft.com/office/officeart/2005/8/layout/vList5"/>
    <dgm:cxn modelId="{C12DDB78-687A-4F16-ABD9-3CDAFC46A60D}" type="presOf" srcId="{82F892A3-A047-40D3-8488-CA62B407DEA0}" destId="{4679F89D-7C67-4D2A-B8DC-F1922D6E78F8}" srcOrd="0" destOrd="0" presId="urn:microsoft.com/office/officeart/2005/8/layout/vList5"/>
    <dgm:cxn modelId="{2FA8FC03-C1F7-4CFF-A199-BD5BD60878D8}" srcId="{D548F107-E649-40EF-A683-5570855E15D1}" destId="{8675D6D9-45CC-4AFC-A3E8-FA102EFDDFC8}" srcOrd="0" destOrd="0" parTransId="{E2AAA6C5-1734-4A4B-8777-8A0ED816E60A}" sibTransId="{668EAB25-E0F1-43D7-B05A-256A7A6387E3}"/>
    <dgm:cxn modelId="{D418848A-DDFB-48EB-9382-05F8E99D6143}" srcId="{D548F107-E649-40EF-A683-5570855E15D1}" destId="{EB017E1B-C27F-4F62-861C-25A2BA717E89}" srcOrd="1" destOrd="0" parTransId="{0B997C81-6B8D-4F5C-80CA-389D31C4A004}" sibTransId="{E27847F7-9661-4CB9-9BB3-F1556380C1FB}"/>
    <dgm:cxn modelId="{9BD2F507-59BF-44D2-83BD-EC9104B0E136}" type="presOf" srcId="{8675D6D9-45CC-4AFC-A3E8-FA102EFDDFC8}" destId="{EA2B68D7-143F-4442-AF56-A4402E76F0BD}" srcOrd="0" destOrd="0" presId="urn:microsoft.com/office/officeart/2005/8/layout/vList5"/>
    <dgm:cxn modelId="{D7DC5453-6709-4D54-B81A-BCA4E12C9D99}" type="presParOf" srcId="{D0DCE48D-BE66-4077-A40C-3EADA9BDE53A}" destId="{99131200-4C43-4BB0-8D3C-25DC6757E753}" srcOrd="0" destOrd="0" presId="urn:microsoft.com/office/officeart/2005/8/layout/vList5"/>
    <dgm:cxn modelId="{7FB7D8C3-4AD2-4DA6-97E6-0696FFDC0BB5}" type="presParOf" srcId="{99131200-4C43-4BB0-8D3C-25DC6757E753}" destId="{EA2B68D7-143F-4442-AF56-A4402E76F0BD}" srcOrd="0" destOrd="0" presId="urn:microsoft.com/office/officeart/2005/8/layout/vList5"/>
    <dgm:cxn modelId="{ED253C66-33E8-4BC3-B1EF-AD910A08BA9F}" type="presParOf" srcId="{D0DCE48D-BE66-4077-A40C-3EADA9BDE53A}" destId="{F131FF32-4F41-4651-8CD8-2DE0A7E6380B}" srcOrd="1" destOrd="0" presId="urn:microsoft.com/office/officeart/2005/8/layout/vList5"/>
    <dgm:cxn modelId="{B890D3D8-EE5C-447E-B329-1CB6FB1146AC}" type="presParOf" srcId="{D0DCE48D-BE66-4077-A40C-3EADA9BDE53A}" destId="{1BC389D4-2D8A-4F2B-823F-81040E2780F8}" srcOrd="2" destOrd="0" presId="urn:microsoft.com/office/officeart/2005/8/layout/vList5"/>
    <dgm:cxn modelId="{114F83D7-2299-4D26-8654-9B4EBE28C4E2}" type="presParOf" srcId="{1BC389D4-2D8A-4F2B-823F-81040E2780F8}" destId="{6CAAD390-B823-4DB6-9DAE-551A1206D483}" srcOrd="0" destOrd="0" presId="urn:microsoft.com/office/officeart/2005/8/layout/vList5"/>
    <dgm:cxn modelId="{D599E9EF-305B-4379-9365-AD17F993E35C}" type="presParOf" srcId="{D0DCE48D-BE66-4077-A40C-3EADA9BDE53A}" destId="{35841B90-3FF1-4CB4-9FF7-1ADD218F7BBC}" srcOrd="3" destOrd="0" presId="urn:microsoft.com/office/officeart/2005/8/layout/vList5"/>
    <dgm:cxn modelId="{24CACC8D-B406-40B0-B726-5A753B9BCBF3}" type="presParOf" srcId="{D0DCE48D-BE66-4077-A40C-3EADA9BDE53A}" destId="{3056CD65-1C28-4393-9D00-15E0BEBA79D5}" srcOrd="4" destOrd="0" presId="urn:microsoft.com/office/officeart/2005/8/layout/vList5"/>
    <dgm:cxn modelId="{D8784C52-092D-416E-AAE4-D05A365EC655}" type="presParOf" srcId="{3056CD65-1C28-4393-9D00-15E0BEBA79D5}" destId="{4679F89D-7C67-4D2A-B8DC-F1922D6E78F8}" srcOrd="0" destOrd="0" presId="urn:microsoft.com/office/officeart/2005/8/layout/vList5"/>
    <dgm:cxn modelId="{B2A4C4CB-4A45-4749-A910-94D3F01743F0}" type="presParOf" srcId="{D0DCE48D-BE66-4077-A40C-3EADA9BDE53A}" destId="{96A7ABB6-4E26-4EBA-AE48-3EADD45E787B}" srcOrd="5" destOrd="0" presId="urn:microsoft.com/office/officeart/2005/8/layout/vList5"/>
    <dgm:cxn modelId="{CAC3864A-986A-4CF5-99AF-397FE471B677}" type="presParOf" srcId="{D0DCE48D-BE66-4077-A40C-3EADA9BDE53A}" destId="{29BCC5F6-7C61-4D73-B666-EF9E20FC28C1}" srcOrd="6" destOrd="0" presId="urn:microsoft.com/office/officeart/2005/8/layout/vList5"/>
    <dgm:cxn modelId="{BE6D4CD1-3BCB-4827-A7C0-377107DF4B21}" type="presParOf" srcId="{29BCC5F6-7C61-4D73-B666-EF9E20FC28C1}" destId="{5E019B99-9C77-4286-9884-26C5E0DC963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7076E-5491-4072-B12C-4F71B2345037}"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CA"/>
        </a:p>
      </dgm:t>
    </dgm:pt>
    <dgm:pt modelId="{49C90F6F-BC87-44B8-8556-8B24C8074407}">
      <dgm:prSet phldrT="[Text]" custT="1"/>
      <dgm:spPr>
        <a:solidFill>
          <a:srgbClr val="002060"/>
        </a:solidFill>
      </dgm:spPr>
      <dgm:t>
        <a:bodyPr/>
        <a:lstStyle/>
        <a:p>
          <a:r>
            <a:rPr lang="en-CA" sz="2000" b="1" dirty="0" smtClean="0"/>
            <a:t>Attitudes towards the promise of science</a:t>
          </a:r>
          <a:endParaRPr lang="en-CA" sz="2000" b="1" dirty="0"/>
        </a:p>
      </dgm:t>
    </dgm:pt>
    <dgm:pt modelId="{D0128BFE-A82E-4106-8A35-399B3A48C995}" type="parTrans" cxnId="{13A2B21A-4C5E-43CA-98A9-F32D7002272B}">
      <dgm:prSet/>
      <dgm:spPr/>
      <dgm:t>
        <a:bodyPr/>
        <a:lstStyle/>
        <a:p>
          <a:endParaRPr lang="en-CA"/>
        </a:p>
      </dgm:t>
    </dgm:pt>
    <dgm:pt modelId="{4E2D1093-81A5-4B85-8BD9-00067BFE0B15}" type="sibTrans" cxnId="{13A2B21A-4C5E-43CA-98A9-F32D7002272B}">
      <dgm:prSet/>
      <dgm:spPr/>
      <dgm:t>
        <a:bodyPr/>
        <a:lstStyle/>
        <a:p>
          <a:endParaRPr lang="en-CA"/>
        </a:p>
      </dgm:t>
    </dgm:pt>
    <dgm:pt modelId="{39172271-62EE-4305-9865-65B2265FE13C}">
      <dgm:prSet phldrT="[Text]" custT="1"/>
      <dgm:spPr/>
      <dgm:t>
        <a:bodyPr/>
        <a:lstStyle/>
        <a:p>
          <a:pPr>
            <a:spcAft>
              <a:spcPts val="600"/>
            </a:spcAft>
          </a:pPr>
          <a:r>
            <a:rPr lang="en-CA" sz="1800" i="1" dirty="0" smtClean="0"/>
            <a:t>Science and technology are making our lives healthier, easier, and more comfortable.</a:t>
          </a:r>
          <a:endParaRPr lang="en-CA" sz="1800" dirty="0"/>
        </a:p>
      </dgm:t>
    </dgm:pt>
    <dgm:pt modelId="{47E883B3-A373-42F9-B57C-98001C9D9A0F}" type="parTrans" cxnId="{8E8EAF81-586A-467D-82D6-ACB9A8D0C7C5}">
      <dgm:prSet/>
      <dgm:spPr/>
      <dgm:t>
        <a:bodyPr/>
        <a:lstStyle/>
        <a:p>
          <a:endParaRPr lang="en-CA"/>
        </a:p>
      </dgm:t>
    </dgm:pt>
    <dgm:pt modelId="{62BA6467-69CC-4F7D-BB79-68517AE830BE}" type="sibTrans" cxnId="{8E8EAF81-586A-467D-82D6-ACB9A8D0C7C5}">
      <dgm:prSet/>
      <dgm:spPr/>
      <dgm:t>
        <a:bodyPr/>
        <a:lstStyle/>
        <a:p>
          <a:endParaRPr lang="en-CA"/>
        </a:p>
      </dgm:t>
    </dgm:pt>
    <dgm:pt modelId="{AC746C90-59E4-4D7C-AC0C-D6E956371606}">
      <dgm:prSet phldrT="[Text]" custT="1"/>
      <dgm:spPr/>
      <dgm:t>
        <a:bodyPr/>
        <a:lstStyle/>
        <a:p>
          <a:pPr>
            <a:spcAft>
              <a:spcPts val="600"/>
            </a:spcAft>
          </a:pPr>
          <a:r>
            <a:rPr lang="en-CA" sz="1800" i="1" dirty="0" smtClean="0"/>
            <a:t>With the application of science and new technology, work will become more interesting.</a:t>
          </a:r>
          <a:endParaRPr lang="en-CA" sz="1800" dirty="0"/>
        </a:p>
      </dgm:t>
    </dgm:pt>
    <dgm:pt modelId="{EDB36A26-9EF4-4F00-98DB-739B17B3640B}" type="parTrans" cxnId="{8C1B4104-CE84-4F25-AFE5-2871EB21E34C}">
      <dgm:prSet/>
      <dgm:spPr/>
      <dgm:t>
        <a:bodyPr/>
        <a:lstStyle/>
        <a:p>
          <a:endParaRPr lang="en-CA"/>
        </a:p>
      </dgm:t>
    </dgm:pt>
    <dgm:pt modelId="{B23AF9EB-999F-4199-8087-22FE084D1BDE}" type="sibTrans" cxnId="{8C1B4104-CE84-4F25-AFE5-2871EB21E34C}">
      <dgm:prSet/>
      <dgm:spPr/>
      <dgm:t>
        <a:bodyPr/>
        <a:lstStyle/>
        <a:p>
          <a:endParaRPr lang="en-CA"/>
        </a:p>
      </dgm:t>
    </dgm:pt>
    <dgm:pt modelId="{BBB51CED-039B-49F1-8A52-FFB1CCABC9FA}">
      <dgm:prSet phldrT="[Text]" custT="1"/>
      <dgm:spPr/>
      <dgm:t>
        <a:bodyPr/>
        <a:lstStyle/>
        <a:p>
          <a:pPr>
            <a:spcAft>
              <a:spcPts val="600"/>
            </a:spcAft>
          </a:pPr>
          <a:r>
            <a:rPr lang="en-CA" sz="1800" i="1" dirty="0" smtClean="0"/>
            <a:t>Because of science and technology, there will be more opportunities for the next generation.</a:t>
          </a:r>
          <a:endParaRPr lang="en-CA" sz="1800" dirty="0"/>
        </a:p>
      </dgm:t>
    </dgm:pt>
    <dgm:pt modelId="{8B91E066-7E89-409A-9D39-22F954937856}" type="parTrans" cxnId="{CAF20F1D-71F3-4358-A118-3E66446D46C5}">
      <dgm:prSet/>
      <dgm:spPr/>
      <dgm:t>
        <a:bodyPr/>
        <a:lstStyle/>
        <a:p>
          <a:endParaRPr lang="en-CA"/>
        </a:p>
      </dgm:t>
    </dgm:pt>
    <dgm:pt modelId="{FBB2B928-B04A-47DD-AEFB-393676ADC69A}" type="sibTrans" cxnId="{CAF20F1D-71F3-4358-A118-3E66446D46C5}">
      <dgm:prSet/>
      <dgm:spPr/>
      <dgm:t>
        <a:bodyPr/>
        <a:lstStyle/>
        <a:p>
          <a:endParaRPr lang="en-CA"/>
        </a:p>
      </dgm:t>
    </dgm:pt>
    <dgm:pt modelId="{1449B169-59B7-4CB0-AC11-5A03479E69CF}">
      <dgm:prSet custT="1"/>
      <dgm:spPr/>
      <dgm:t>
        <a:bodyPr/>
        <a:lstStyle/>
        <a:p>
          <a:pPr>
            <a:spcAft>
              <a:spcPts val="600"/>
            </a:spcAft>
          </a:pPr>
          <a:r>
            <a:rPr lang="en-CA" sz="1800" i="1" dirty="0" smtClean="0"/>
            <a:t>It is not important for me to know about science in my daily life.</a:t>
          </a:r>
          <a:endParaRPr lang="en-CA" sz="1800" dirty="0"/>
        </a:p>
      </dgm:t>
    </dgm:pt>
    <dgm:pt modelId="{702FDD1C-EAF0-4183-A75B-8AA61D1FF717}" type="parTrans" cxnId="{C9C10047-6647-49D3-8534-6A169B4E8EFE}">
      <dgm:prSet/>
      <dgm:spPr/>
      <dgm:t>
        <a:bodyPr/>
        <a:lstStyle/>
        <a:p>
          <a:endParaRPr lang="en-CA"/>
        </a:p>
      </dgm:t>
    </dgm:pt>
    <dgm:pt modelId="{51EAF010-D705-48A6-BD30-1939ACF4FCB0}" type="sibTrans" cxnId="{C9C10047-6647-49D3-8534-6A169B4E8EFE}">
      <dgm:prSet/>
      <dgm:spPr/>
      <dgm:t>
        <a:bodyPr/>
        <a:lstStyle/>
        <a:p>
          <a:endParaRPr lang="en-CA"/>
        </a:p>
      </dgm:t>
    </dgm:pt>
    <dgm:pt modelId="{8DEEF779-F42A-4E37-86FD-3D2FA678109D}">
      <dgm:prSet custT="1"/>
      <dgm:spPr/>
      <dgm:t>
        <a:bodyPr/>
        <a:lstStyle/>
        <a:p>
          <a:pPr>
            <a:spcAft>
              <a:spcPts val="600"/>
            </a:spcAft>
          </a:pPr>
          <a:r>
            <a:rPr lang="en-CA" sz="1800" i="1" dirty="0" smtClean="0"/>
            <a:t>We depend too much on science and not enough on faith.</a:t>
          </a:r>
          <a:endParaRPr lang="en-CA" sz="1800" dirty="0"/>
        </a:p>
      </dgm:t>
    </dgm:pt>
    <dgm:pt modelId="{2BB4A3F8-69F5-4DE3-9E7A-4A1A64FBAACD}" type="parTrans" cxnId="{318E4A13-C27A-4F35-921F-CDBB64C50DF1}">
      <dgm:prSet/>
      <dgm:spPr/>
      <dgm:t>
        <a:bodyPr/>
        <a:lstStyle/>
        <a:p>
          <a:endParaRPr lang="en-CA"/>
        </a:p>
      </dgm:t>
    </dgm:pt>
    <dgm:pt modelId="{06A7C4AC-F6E5-48F7-AA8D-81AB3E2D97BF}" type="sibTrans" cxnId="{318E4A13-C27A-4F35-921F-CDBB64C50DF1}">
      <dgm:prSet/>
      <dgm:spPr/>
      <dgm:t>
        <a:bodyPr/>
        <a:lstStyle/>
        <a:p>
          <a:endParaRPr lang="en-CA"/>
        </a:p>
      </dgm:t>
    </dgm:pt>
    <dgm:pt modelId="{9879D15B-7C0D-4092-8BA2-E3095C706F5C}">
      <dgm:prSet custT="1"/>
      <dgm:spPr/>
      <dgm:t>
        <a:bodyPr/>
        <a:lstStyle/>
        <a:p>
          <a:pPr>
            <a:spcAft>
              <a:spcPts val="600"/>
            </a:spcAft>
          </a:pPr>
          <a:r>
            <a:rPr lang="en-CA" sz="1800" i="1" dirty="0" smtClean="0"/>
            <a:t>Science makes our way of life change too fast.</a:t>
          </a:r>
          <a:endParaRPr lang="en-CA" sz="1800" dirty="0"/>
        </a:p>
      </dgm:t>
    </dgm:pt>
    <dgm:pt modelId="{6533D525-C6E1-45C9-8040-27FB9B549CAE}" type="parTrans" cxnId="{B89985CB-3B79-427F-8E73-3CAF0B571207}">
      <dgm:prSet/>
      <dgm:spPr/>
      <dgm:t>
        <a:bodyPr/>
        <a:lstStyle/>
        <a:p>
          <a:endParaRPr lang="en-CA"/>
        </a:p>
      </dgm:t>
    </dgm:pt>
    <dgm:pt modelId="{B202AFAB-58C1-443B-B3F1-5DFE1D4A3A90}" type="sibTrans" cxnId="{B89985CB-3B79-427F-8E73-3CAF0B571207}">
      <dgm:prSet/>
      <dgm:spPr/>
      <dgm:t>
        <a:bodyPr/>
        <a:lstStyle/>
        <a:p>
          <a:endParaRPr lang="en-CA"/>
        </a:p>
      </dgm:t>
    </dgm:pt>
    <dgm:pt modelId="{F6249239-55D9-4D4D-A52F-5FFDE854494F}">
      <dgm:prSet phldrT="[Text]" custT="1"/>
      <dgm:spPr>
        <a:solidFill>
          <a:srgbClr val="002060"/>
        </a:solidFill>
      </dgm:spPr>
      <dgm:t>
        <a:bodyPr/>
        <a:lstStyle/>
        <a:p>
          <a:r>
            <a:rPr lang="en-CA" sz="2000" b="1" dirty="0" smtClean="0"/>
            <a:t>Reservations about science</a:t>
          </a:r>
          <a:endParaRPr lang="en-CA" sz="2000" b="1" dirty="0"/>
        </a:p>
      </dgm:t>
    </dgm:pt>
    <dgm:pt modelId="{04D28409-7656-417F-8A73-3A874683A746}" type="sibTrans" cxnId="{BB235A3D-E6B0-4289-B031-5D71ABAD5865}">
      <dgm:prSet/>
      <dgm:spPr/>
      <dgm:t>
        <a:bodyPr/>
        <a:lstStyle/>
        <a:p>
          <a:endParaRPr lang="en-CA"/>
        </a:p>
      </dgm:t>
    </dgm:pt>
    <dgm:pt modelId="{8EABBD15-DAC7-4E0D-9D95-5A126C920D40}" type="parTrans" cxnId="{BB235A3D-E6B0-4289-B031-5D71ABAD5865}">
      <dgm:prSet/>
      <dgm:spPr/>
      <dgm:t>
        <a:bodyPr/>
        <a:lstStyle/>
        <a:p>
          <a:endParaRPr lang="en-CA"/>
        </a:p>
      </dgm:t>
    </dgm:pt>
    <dgm:pt modelId="{90E63C9A-CA26-4F78-AABD-2D84197A7951}" type="pres">
      <dgm:prSet presAssocID="{5E57076E-5491-4072-B12C-4F71B2345037}" presName="linear" presStyleCnt="0">
        <dgm:presLayoutVars>
          <dgm:dir/>
          <dgm:animLvl val="lvl"/>
          <dgm:resizeHandles val="exact"/>
        </dgm:presLayoutVars>
      </dgm:prSet>
      <dgm:spPr/>
      <dgm:t>
        <a:bodyPr/>
        <a:lstStyle/>
        <a:p>
          <a:endParaRPr lang="en-CA"/>
        </a:p>
      </dgm:t>
    </dgm:pt>
    <dgm:pt modelId="{C561E7BF-8997-49EC-9C6A-DF17325CF28F}" type="pres">
      <dgm:prSet presAssocID="{49C90F6F-BC87-44B8-8556-8B24C8074407}" presName="parentLin" presStyleCnt="0"/>
      <dgm:spPr/>
    </dgm:pt>
    <dgm:pt modelId="{4B671B25-C663-4F40-8C9C-40C96C9341A7}" type="pres">
      <dgm:prSet presAssocID="{49C90F6F-BC87-44B8-8556-8B24C8074407}" presName="parentLeftMargin" presStyleLbl="node1" presStyleIdx="0" presStyleCnt="2"/>
      <dgm:spPr/>
      <dgm:t>
        <a:bodyPr/>
        <a:lstStyle/>
        <a:p>
          <a:endParaRPr lang="en-CA"/>
        </a:p>
      </dgm:t>
    </dgm:pt>
    <dgm:pt modelId="{8E79D5D6-36B5-4362-9CAA-40D7EBD70668}" type="pres">
      <dgm:prSet presAssocID="{49C90F6F-BC87-44B8-8556-8B24C8074407}" presName="parentText" presStyleLbl="node1" presStyleIdx="0" presStyleCnt="2" custScaleX="110250">
        <dgm:presLayoutVars>
          <dgm:chMax val="0"/>
          <dgm:bulletEnabled val="1"/>
        </dgm:presLayoutVars>
      </dgm:prSet>
      <dgm:spPr/>
      <dgm:t>
        <a:bodyPr/>
        <a:lstStyle/>
        <a:p>
          <a:endParaRPr lang="en-CA"/>
        </a:p>
      </dgm:t>
    </dgm:pt>
    <dgm:pt modelId="{ECD0FBF7-FED8-4852-9105-AF0A87A88FB3}" type="pres">
      <dgm:prSet presAssocID="{49C90F6F-BC87-44B8-8556-8B24C8074407}" presName="negativeSpace" presStyleCnt="0"/>
      <dgm:spPr/>
    </dgm:pt>
    <dgm:pt modelId="{9F731CD9-CE54-4820-9C66-6890B36C9144}" type="pres">
      <dgm:prSet presAssocID="{49C90F6F-BC87-44B8-8556-8B24C8074407}" presName="childText" presStyleLbl="conFgAcc1" presStyleIdx="0" presStyleCnt="2">
        <dgm:presLayoutVars>
          <dgm:bulletEnabled val="1"/>
        </dgm:presLayoutVars>
      </dgm:prSet>
      <dgm:spPr/>
      <dgm:t>
        <a:bodyPr/>
        <a:lstStyle/>
        <a:p>
          <a:endParaRPr lang="en-CA"/>
        </a:p>
      </dgm:t>
    </dgm:pt>
    <dgm:pt modelId="{EE8A9854-76EA-4382-82AB-7657A1437ACF}" type="pres">
      <dgm:prSet presAssocID="{4E2D1093-81A5-4B85-8BD9-00067BFE0B15}" presName="spaceBetweenRectangles" presStyleCnt="0"/>
      <dgm:spPr/>
    </dgm:pt>
    <dgm:pt modelId="{4D4685C0-6B2F-4C97-A85C-B3062CBD2262}" type="pres">
      <dgm:prSet presAssocID="{F6249239-55D9-4D4D-A52F-5FFDE854494F}" presName="parentLin" presStyleCnt="0"/>
      <dgm:spPr/>
    </dgm:pt>
    <dgm:pt modelId="{C8EF6988-833C-43B1-8481-A31470D60CDE}" type="pres">
      <dgm:prSet presAssocID="{F6249239-55D9-4D4D-A52F-5FFDE854494F}" presName="parentLeftMargin" presStyleLbl="node1" presStyleIdx="0" presStyleCnt="2"/>
      <dgm:spPr/>
      <dgm:t>
        <a:bodyPr/>
        <a:lstStyle/>
        <a:p>
          <a:endParaRPr lang="en-CA"/>
        </a:p>
      </dgm:t>
    </dgm:pt>
    <dgm:pt modelId="{C60ECA4C-E2C7-4181-8DB9-6C7C556D821D}" type="pres">
      <dgm:prSet presAssocID="{F6249239-55D9-4D4D-A52F-5FFDE854494F}" presName="parentText" presStyleLbl="node1" presStyleIdx="1" presStyleCnt="2" custScaleX="110944">
        <dgm:presLayoutVars>
          <dgm:chMax val="0"/>
          <dgm:bulletEnabled val="1"/>
        </dgm:presLayoutVars>
      </dgm:prSet>
      <dgm:spPr/>
      <dgm:t>
        <a:bodyPr/>
        <a:lstStyle/>
        <a:p>
          <a:endParaRPr lang="en-CA"/>
        </a:p>
      </dgm:t>
    </dgm:pt>
    <dgm:pt modelId="{0E957B06-0058-4340-958B-CEC8597D6ECA}" type="pres">
      <dgm:prSet presAssocID="{F6249239-55D9-4D4D-A52F-5FFDE854494F}" presName="negativeSpace" presStyleCnt="0"/>
      <dgm:spPr/>
    </dgm:pt>
    <dgm:pt modelId="{1FD66D33-5251-4C21-BD6D-00A5D94C9688}" type="pres">
      <dgm:prSet presAssocID="{F6249239-55D9-4D4D-A52F-5FFDE854494F}" presName="childText" presStyleLbl="conFgAcc1" presStyleIdx="1" presStyleCnt="2">
        <dgm:presLayoutVars>
          <dgm:bulletEnabled val="1"/>
        </dgm:presLayoutVars>
      </dgm:prSet>
      <dgm:spPr/>
      <dgm:t>
        <a:bodyPr/>
        <a:lstStyle/>
        <a:p>
          <a:endParaRPr lang="en-CA"/>
        </a:p>
      </dgm:t>
    </dgm:pt>
  </dgm:ptLst>
  <dgm:cxnLst>
    <dgm:cxn modelId="{A49184E1-8D1B-4367-9945-AA32EA60F7E3}" type="presOf" srcId="{9879D15B-7C0D-4092-8BA2-E3095C706F5C}" destId="{1FD66D33-5251-4C21-BD6D-00A5D94C9688}" srcOrd="0" destOrd="2" presId="urn:microsoft.com/office/officeart/2005/8/layout/list1"/>
    <dgm:cxn modelId="{318E4A13-C27A-4F35-921F-CDBB64C50DF1}" srcId="{F6249239-55D9-4D4D-A52F-5FFDE854494F}" destId="{8DEEF779-F42A-4E37-86FD-3D2FA678109D}" srcOrd="1" destOrd="0" parTransId="{2BB4A3F8-69F5-4DE3-9E7A-4A1A64FBAACD}" sibTransId="{06A7C4AC-F6E5-48F7-AA8D-81AB3E2D97BF}"/>
    <dgm:cxn modelId="{C9C10047-6647-49D3-8534-6A169B4E8EFE}" srcId="{F6249239-55D9-4D4D-A52F-5FFDE854494F}" destId="{1449B169-59B7-4CB0-AC11-5A03479E69CF}" srcOrd="0" destOrd="0" parTransId="{702FDD1C-EAF0-4183-A75B-8AA61D1FF717}" sibTransId="{51EAF010-D705-48A6-BD30-1939ACF4FCB0}"/>
    <dgm:cxn modelId="{880CBAB3-E5B5-45F5-BD7C-307B03E322AE}" type="presOf" srcId="{F6249239-55D9-4D4D-A52F-5FFDE854494F}" destId="{C60ECA4C-E2C7-4181-8DB9-6C7C556D821D}" srcOrd="1" destOrd="0" presId="urn:microsoft.com/office/officeart/2005/8/layout/list1"/>
    <dgm:cxn modelId="{6D667AFD-E5DA-426F-90BF-3012D197B41C}" type="presOf" srcId="{1449B169-59B7-4CB0-AC11-5A03479E69CF}" destId="{1FD66D33-5251-4C21-BD6D-00A5D94C9688}" srcOrd="0" destOrd="0" presId="urn:microsoft.com/office/officeart/2005/8/layout/list1"/>
    <dgm:cxn modelId="{CBBAA397-D043-4020-BAA2-3FADB06C7FA6}" type="presOf" srcId="{8DEEF779-F42A-4E37-86FD-3D2FA678109D}" destId="{1FD66D33-5251-4C21-BD6D-00A5D94C9688}" srcOrd="0" destOrd="1" presId="urn:microsoft.com/office/officeart/2005/8/layout/list1"/>
    <dgm:cxn modelId="{8CC18D88-0BF0-4231-B72F-AF1F6F46351A}" type="presOf" srcId="{F6249239-55D9-4D4D-A52F-5FFDE854494F}" destId="{C8EF6988-833C-43B1-8481-A31470D60CDE}" srcOrd="0" destOrd="0" presId="urn:microsoft.com/office/officeart/2005/8/layout/list1"/>
    <dgm:cxn modelId="{8C1B4104-CE84-4F25-AFE5-2871EB21E34C}" srcId="{49C90F6F-BC87-44B8-8556-8B24C8074407}" destId="{AC746C90-59E4-4D7C-AC0C-D6E956371606}" srcOrd="1" destOrd="0" parTransId="{EDB36A26-9EF4-4F00-98DB-739B17B3640B}" sibTransId="{B23AF9EB-999F-4199-8087-22FE084D1BDE}"/>
    <dgm:cxn modelId="{B89985CB-3B79-427F-8E73-3CAF0B571207}" srcId="{F6249239-55D9-4D4D-A52F-5FFDE854494F}" destId="{9879D15B-7C0D-4092-8BA2-E3095C706F5C}" srcOrd="2" destOrd="0" parTransId="{6533D525-C6E1-45C9-8040-27FB9B549CAE}" sibTransId="{B202AFAB-58C1-443B-B3F1-5DFE1D4A3A90}"/>
    <dgm:cxn modelId="{B12A429E-EB75-459E-B42E-B3A40BC75532}" type="presOf" srcId="{39172271-62EE-4305-9865-65B2265FE13C}" destId="{9F731CD9-CE54-4820-9C66-6890B36C9144}" srcOrd="0" destOrd="0" presId="urn:microsoft.com/office/officeart/2005/8/layout/list1"/>
    <dgm:cxn modelId="{A63E61B6-EFC4-4D42-AB39-0B5F33500D79}" type="presOf" srcId="{AC746C90-59E4-4D7C-AC0C-D6E956371606}" destId="{9F731CD9-CE54-4820-9C66-6890B36C9144}" srcOrd="0" destOrd="1" presId="urn:microsoft.com/office/officeart/2005/8/layout/list1"/>
    <dgm:cxn modelId="{8E8EAF81-586A-467D-82D6-ACB9A8D0C7C5}" srcId="{49C90F6F-BC87-44B8-8556-8B24C8074407}" destId="{39172271-62EE-4305-9865-65B2265FE13C}" srcOrd="0" destOrd="0" parTransId="{47E883B3-A373-42F9-B57C-98001C9D9A0F}" sibTransId="{62BA6467-69CC-4F7D-BB79-68517AE830BE}"/>
    <dgm:cxn modelId="{BB235A3D-E6B0-4289-B031-5D71ABAD5865}" srcId="{5E57076E-5491-4072-B12C-4F71B2345037}" destId="{F6249239-55D9-4D4D-A52F-5FFDE854494F}" srcOrd="1" destOrd="0" parTransId="{8EABBD15-DAC7-4E0D-9D95-5A126C920D40}" sibTransId="{04D28409-7656-417F-8A73-3A874683A746}"/>
    <dgm:cxn modelId="{8488FE95-2990-4DE9-BD3D-8A7253F001D1}" type="presOf" srcId="{49C90F6F-BC87-44B8-8556-8B24C8074407}" destId="{8E79D5D6-36B5-4362-9CAA-40D7EBD70668}" srcOrd="1" destOrd="0" presId="urn:microsoft.com/office/officeart/2005/8/layout/list1"/>
    <dgm:cxn modelId="{9C40C9DF-2925-4A85-B26E-08A3DFC8BD43}" type="presOf" srcId="{BBB51CED-039B-49F1-8A52-FFB1CCABC9FA}" destId="{9F731CD9-CE54-4820-9C66-6890B36C9144}" srcOrd="0" destOrd="2" presId="urn:microsoft.com/office/officeart/2005/8/layout/list1"/>
    <dgm:cxn modelId="{4A4C15ED-9437-47E3-BF9D-F7E5008BF4C2}" type="presOf" srcId="{49C90F6F-BC87-44B8-8556-8B24C8074407}" destId="{4B671B25-C663-4F40-8C9C-40C96C9341A7}" srcOrd="0" destOrd="0" presId="urn:microsoft.com/office/officeart/2005/8/layout/list1"/>
    <dgm:cxn modelId="{13A2B21A-4C5E-43CA-98A9-F32D7002272B}" srcId="{5E57076E-5491-4072-B12C-4F71B2345037}" destId="{49C90F6F-BC87-44B8-8556-8B24C8074407}" srcOrd="0" destOrd="0" parTransId="{D0128BFE-A82E-4106-8A35-399B3A48C995}" sibTransId="{4E2D1093-81A5-4B85-8BD9-00067BFE0B15}"/>
    <dgm:cxn modelId="{CAF20F1D-71F3-4358-A118-3E66446D46C5}" srcId="{49C90F6F-BC87-44B8-8556-8B24C8074407}" destId="{BBB51CED-039B-49F1-8A52-FFB1CCABC9FA}" srcOrd="2" destOrd="0" parTransId="{8B91E066-7E89-409A-9D39-22F954937856}" sibTransId="{FBB2B928-B04A-47DD-AEFB-393676ADC69A}"/>
    <dgm:cxn modelId="{F6CC072D-CE04-44C2-A59B-542897BBEE3C}" type="presOf" srcId="{5E57076E-5491-4072-B12C-4F71B2345037}" destId="{90E63C9A-CA26-4F78-AABD-2D84197A7951}" srcOrd="0" destOrd="0" presId="urn:microsoft.com/office/officeart/2005/8/layout/list1"/>
    <dgm:cxn modelId="{1049794A-BE3A-4AFF-B087-8E8E411F6FFD}" type="presParOf" srcId="{90E63C9A-CA26-4F78-AABD-2D84197A7951}" destId="{C561E7BF-8997-49EC-9C6A-DF17325CF28F}" srcOrd="0" destOrd="0" presId="urn:microsoft.com/office/officeart/2005/8/layout/list1"/>
    <dgm:cxn modelId="{47ED8121-CEDB-48DF-830A-4EC59EB2E5B7}" type="presParOf" srcId="{C561E7BF-8997-49EC-9C6A-DF17325CF28F}" destId="{4B671B25-C663-4F40-8C9C-40C96C9341A7}" srcOrd="0" destOrd="0" presId="urn:microsoft.com/office/officeart/2005/8/layout/list1"/>
    <dgm:cxn modelId="{AB86D4A6-0299-4915-9F12-5A6FA6DB371A}" type="presParOf" srcId="{C561E7BF-8997-49EC-9C6A-DF17325CF28F}" destId="{8E79D5D6-36B5-4362-9CAA-40D7EBD70668}" srcOrd="1" destOrd="0" presId="urn:microsoft.com/office/officeart/2005/8/layout/list1"/>
    <dgm:cxn modelId="{B342CF3C-F096-457A-8377-56F3DEE29701}" type="presParOf" srcId="{90E63C9A-CA26-4F78-AABD-2D84197A7951}" destId="{ECD0FBF7-FED8-4852-9105-AF0A87A88FB3}" srcOrd="1" destOrd="0" presId="urn:microsoft.com/office/officeart/2005/8/layout/list1"/>
    <dgm:cxn modelId="{A930995F-AFDD-41D1-82ED-38C06B27EBC0}" type="presParOf" srcId="{90E63C9A-CA26-4F78-AABD-2D84197A7951}" destId="{9F731CD9-CE54-4820-9C66-6890B36C9144}" srcOrd="2" destOrd="0" presId="urn:microsoft.com/office/officeart/2005/8/layout/list1"/>
    <dgm:cxn modelId="{D1FEF00E-4520-420E-B925-E670C152AFCD}" type="presParOf" srcId="{90E63C9A-CA26-4F78-AABD-2D84197A7951}" destId="{EE8A9854-76EA-4382-82AB-7657A1437ACF}" srcOrd="3" destOrd="0" presId="urn:microsoft.com/office/officeart/2005/8/layout/list1"/>
    <dgm:cxn modelId="{0CC925BF-E04A-4FFF-BD02-1350CA868E70}" type="presParOf" srcId="{90E63C9A-CA26-4F78-AABD-2D84197A7951}" destId="{4D4685C0-6B2F-4C97-A85C-B3062CBD2262}" srcOrd="4" destOrd="0" presId="urn:microsoft.com/office/officeart/2005/8/layout/list1"/>
    <dgm:cxn modelId="{62B360F8-879E-4495-ACC7-84F37E25DF0B}" type="presParOf" srcId="{4D4685C0-6B2F-4C97-A85C-B3062CBD2262}" destId="{C8EF6988-833C-43B1-8481-A31470D60CDE}" srcOrd="0" destOrd="0" presId="urn:microsoft.com/office/officeart/2005/8/layout/list1"/>
    <dgm:cxn modelId="{0B15AFE8-8E0A-474F-B62C-D66E8B71D049}" type="presParOf" srcId="{4D4685C0-6B2F-4C97-A85C-B3062CBD2262}" destId="{C60ECA4C-E2C7-4181-8DB9-6C7C556D821D}" srcOrd="1" destOrd="0" presId="urn:microsoft.com/office/officeart/2005/8/layout/list1"/>
    <dgm:cxn modelId="{9131AEC0-B330-4108-A084-94EDCED3E745}" type="presParOf" srcId="{90E63C9A-CA26-4F78-AABD-2D84197A7951}" destId="{0E957B06-0058-4340-958B-CEC8597D6ECA}" srcOrd="5" destOrd="0" presId="urn:microsoft.com/office/officeart/2005/8/layout/list1"/>
    <dgm:cxn modelId="{2F87B09E-9075-4C72-921F-257A976FBAF6}" type="presParOf" srcId="{90E63C9A-CA26-4F78-AABD-2D84197A7951}" destId="{1FD66D33-5251-4C21-BD6D-00A5D94C968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4B58C-70E8-469C-8214-E1C0DFEAFAF5}" type="doc">
      <dgm:prSet loTypeId="urn:diagrams.loki3.com/BracketList+Icon" loCatId="list" qsTypeId="urn:microsoft.com/office/officeart/2005/8/quickstyle/simple1" qsCatId="simple" csTypeId="urn:microsoft.com/office/officeart/2005/8/colors/accent2_2" csCatId="accent2" phldr="1"/>
      <dgm:spPr/>
      <dgm:t>
        <a:bodyPr/>
        <a:lstStyle/>
        <a:p>
          <a:endParaRPr lang="en-CA"/>
        </a:p>
      </dgm:t>
    </dgm:pt>
    <dgm:pt modelId="{5B9AC8C7-DFD3-45DE-90A5-F1DE65E8E13E}">
      <dgm:prSet phldrT="[Text]" custT="1"/>
      <dgm:spPr/>
      <dgm:t>
        <a:bodyPr/>
        <a:lstStyle/>
        <a:p>
          <a:r>
            <a:rPr lang="en-CA" sz="1400" b="1" dirty="0" smtClean="0">
              <a:solidFill>
                <a:schemeClr val="bg2"/>
              </a:solidFill>
            </a:rPr>
            <a:t>Supporting Lifelong Science Learning</a:t>
          </a:r>
          <a:endParaRPr lang="en-CA" sz="1400" b="1" dirty="0">
            <a:solidFill>
              <a:schemeClr val="bg2"/>
            </a:solidFill>
          </a:endParaRPr>
        </a:p>
      </dgm:t>
    </dgm:pt>
    <dgm:pt modelId="{CD99ED2C-1C66-4AE3-9BFD-A5EF99D87F4E}" type="parTrans" cxnId="{1614DCE7-7E3D-452C-94A6-1CC842B5A8C6}">
      <dgm:prSet/>
      <dgm:spPr/>
      <dgm:t>
        <a:bodyPr/>
        <a:lstStyle/>
        <a:p>
          <a:endParaRPr lang="en-CA" sz="2000"/>
        </a:p>
      </dgm:t>
    </dgm:pt>
    <dgm:pt modelId="{17C51E3D-967E-4155-8C06-B1450E40DF12}" type="sibTrans" cxnId="{1614DCE7-7E3D-452C-94A6-1CC842B5A8C6}">
      <dgm:prSet/>
      <dgm:spPr/>
      <dgm:t>
        <a:bodyPr/>
        <a:lstStyle/>
        <a:p>
          <a:endParaRPr lang="en-CA" sz="2000"/>
        </a:p>
      </dgm:t>
    </dgm:pt>
    <dgm:pt modelId="{383C4616-BAA2-4700-B8E8-340C9FB769F9}">
      <dgm:prSet phldrT="[Text]" custT="1"/>
      <dgm:spPr>
        <a:solidFill>
          <a:schemeClr val="bg1">
            <a:lumMod val="75000"/>
          </a:schemeClr>
        </a:solidFill>
      </dgm:spPr>
      <dgm:t>
        <a:bodyPr/>
        <a:lstStyle/>
        <a:p>
          <a:r>
            <a:rPr lang="en-CA" sz="1200" dirty="0" smtClean="0"/>
            <a:t>Need for effective formal science education system; and</a:t>
          </a:r>
          <a:endParaRPr lang="en-CA" sz="1200" dirty="0"/>
        </a:p>
      </dgm:t>
    </dgm:pt>
    <dgm:pt modelId="{63605347-96C4-4517-9533-EA3ECDA5502A}" type="parTrans" cxnId="{07113371-E34D-4B32-AC45-6B93C09E936B}">
      <dgm:prSet/>
      <dgm:spPr/>
      <dgm:t>
        <a:bodyPr/>
        <a:lstStyle/>
        <a:p>
          <a:endParaRPr lang="en-CA" sz="2000"/>
        </a:p>
      </dgm:t>
    </dgm:pt>
    <dgm:pt modelId="{05036D54-6D50-4835-82FB-16A7A5C8CA69}" type="sibTrans" cxnId="{07113371-E34D-4B32-AC45-6B93C09E936B}">
      <dgm:prSet/>
      <dgm:spPr/>
      <dgm:t>
        <a:bodyPr/>
        <a:lstStyle/>
        <a:p>
          <a:endParaRPr lang="en-CA" sz="2000"/>
        </a:p>
      </dgm:t>
    </dgm:pt>
    <dgm:pt modelId="{0ADA6F83-7CAC-43D8-B431-FB27601E12F5}">
      <dgm:prSet phldrT="[Text]" custT="1"/>
      <dgm:spPr/>
      <dgm:t>
        <a:bodyPr/>
        <a:lstStyle/>
        <a:p>
          <a:r>
            <a:rPr lang="en-CA" sz="1400" b="1" dirty="0" smtClean="0">
              <a:solidFill>
                <a:schemeClr val="bg2"/>
              </a:solidFill>
            </a:rPr>
            <a:t>Making Science Inclusive</a:t>
          </a:r>
          <a:endParaRPr lang="en-CA" sz="1400" b="1" dirty="0">
            <a:solidFill>
              <a:schemeClr val="bg2"/>
            </a:solidFill>
          </a:endParaRPr>
        </a:p>
      </dgm:t>
    </dgm:pt>
    <dgm:pt modelId="{FC7264CC-2A90-4A56-A5DA-90E5908AB08F}" type="parTrans" cxnId="{185A1B40-5B91-42D0-83E6-1862709EF375}">
      <dgm:prSet/>
      <dgm:spPr/>
      <dgm:t>
        <a:bodyPr/>
        <a:lstStyle/>
        <a:p>
          <a:endParaRPr lang="en-CA" sz="2000"/>
        </a:p>
      </dgm:t>
    </dgm:pt>
    <dgm:pt modelId="{E493AE60-076F-4427-A111-E0A5A485FB1F}" type="sibTrans" cxnId="{185A1B40-5B91-42D0-83E6-1862709EF375}">
      <dgm:prSet/>
      <dgm:spPr/>
      <dgm:t>
        <a:bodyPr/>
        <a:lstStyle/>
        <a:p>
          <a:endParaRPr lang="en-CA" sz="2000"/>
        </a:p>
      </dgm:t>
    </dgm:pt>
    <dgm:pt modelId="{44D32F22-A1F2-450C-BAF8-F4CE3486BA7D}">
      <dgm:prSet phldrT="[Text]" custT="1"/>
      <dgm:spPr>
        <a:solidFill>
          <a:schemeClr val="bg1">
            <a:lumMod val="75000"/>
          </a:schemeClr>
        </a:solidFill>
      </dgm:spPr>
      <dgm:t>
        <a:bodyPr/>
        <a:lstStyle/>
        <a:p>
          <a:r>
            <a:rPr lang="en-CA" sz="1200" dirty="0" smtClean="0"/>
            <a:t>Target existing inequalities</a:t>
          </a:r>
          <a:endParaRPr lang="en-CA" sz="1200" dirty="0"/>
        </a:p>
      </dgm:t>
    </dgm:pt>
    <dgm:pt modelId="{B2D00CDB-3B6A-4FCE-A2D4-E5DA38641BE0}" type="parTrans" cxnId="{9185CD5D-A5F6-4DAB-A444-BDE9FA54058C}">
      <dgm:prSet/>
      <dgm:spPr/>
      <dgm:t>
        <a:bodyPr/>
        <a:lstStyle/>
        <a:p>
          <a:endParaRPr lang="en-CA" sz="2000"/>
        </a:p>
      </dgm:t>
    </dgm:pt>
    <dgm:pt modelId="{AFE5F0AF-4B60-4391-A5A4-01A4D79BA2EE}" type="sibTrans" cxnId="{9185CD5D-A5F6-4DAB-A444-BDE9FA54058C}">
      <dgm:prSet/>
      <dgm:spPr/>
      <dgm:t>
        <a:bodyPr/>
        <a:lstStyle/>
        <a:p>
          <a:endParaRPr lang="en-CA" sz="2000"/>
        </a:p>
      </dgm:t>
    </dgm:pt>
    <dgm:pt modelId="{B3C5B8CD-BD51-4018-A38C-669E846FE71F}">
      <dgm:prSet phldrT="[Text]" custT="1"/>
      <dgm:spPr/>
      <dgm:t>
        <a:bodyPr/>
        <a:lstStyle/>
        <a:p>
          <a:r>
            <a:rPr lang="en-CA" sz="1400" b="1" dirty="0" smtClean="0">
              <a:solidFill>
                <a:schemeClr val="bg2"/>
              </a:solidFill>
            </a:rPr>
            <a:t>Adapting to New Technologies</a:t>
          </a:r>
          <a:endParaRPr lang="en-CA" sz="1400" b="1" dirty="0">
            <a:solidFill>
              <a:schemeClr val="bg2"/>
            </a:solidFill>
          </a:endParaRPr>
        </a:p>
      </dgm:t>
    </dgm:pt>
    <dgm:pt modelId="{D0EBE40A-957D-406F-BFAF-A547D1A2CCA0}" type="parTrans" cxnId="{CEDFF924-7B66-4BB8-92F2-769230A4ADFA}">
      <dgm:prSet/>
      <dgm:spPr/>
      <dgm:t>
        <a:bodyPr/>
        <a:lstStyle/>
        <a:p>
          <a:endParaRPr lang="en-CA" sz="2000"/>
        </a:p>
      </dgm:t>
    </dgm:pt>
    <dgm:pt modelId="{143DEB5A-10CD-49AC-8C1D-5DEBA281B54D}" type="sibTrans" cxnId="{CEDFF924-7B66-4BB8-92F2-769230A4ADFA}">
      <dgm:prSet/>
      <dgm:spPr/>
      <dgm:t>
        <a:bodyPr/>
        <a:lstStyle/>
        <a:p>
          <a:endParaRPr lang="en-CA" sz="2000"/>
        </a:p>
      </dgm:t>
    </dgm:pt>
    <dgm:pt modelId="{AAEECCEC-641E-46B8-9C1E-CC5895D56AFB}">
      <dgm:prSet phldrT="[Text]" custT="1"/>
      <dgm:spPr>
        <a:solidFill>
          <a:schemeClr val="bg2">
            <a:lumMod val="60000"/>
            <a:lumOff val="40000"/>
          </a:schemeClr>
        </a:solidFill>
      </dgm:spPr>
      <dgm:t>
        <a:bodyPr/>
        <a:lstStyle/>
        <a:p>
          <a:r>
            <a:rPr lang="en-CA" sz="1200" dirty="0" smtClean="0"/>
            <a:t>All science culture supporters are adapting to new technologies</a:t>
          </a:r>
          <a:endParaRPr lang="en-CA" sz="1200" dirty="0"/>
        </a:p>
      </dgm:t>
    </dgm:pt>
    <dgm:pt modelId="{04D9D7A2-4DA2-4D19-84ED-F5B54EBED4DD}" type="parTrans" cxnId="{C0AC65D8-98DC-47FB-8466-2317AA3B3315}">
      <dgm:prSet/>
      <dgm:spPr/>
      <dgm:t>
        <a:bodyPr/>
        <a:lstStyle/>
        <a:p>
          <a:endParaRPr lang="en-CA" sz="2000"/>
        </a:p>
      </dgm:t>
    </dgm:pt>
    <dgm:pt modelId="{EAA2D29C-4C0D-4EB6-95B8-5C9D38AA0F94}" type="sibTrans" cxnId="{C0AC65D8-98DC-47FB-8466-2317AA3B3315}">
      <dgm:prSet/>
      <dgm:spPr/>
      <dgm:t>
        <a:bodyPr/>
        <a:lstStyle/>
        <a:p>
          <a:endParaRPr lang="en-CA" sz="2000"/>
        </a:p>
      </dgm:t>
    </dgm:pt>
    <dgm:pt modelId="{D76074EC-9D5F-4437-A230-3AF514DE16CD}">
      <dgm:prSet phldrT="[Text]" custT="1"/>
      <dgm:spPr/>
      <dgm:t>
        <a:bodyPr/>
        <a:lstStyle/>
        <a:p>
          <a:r>
            <a:rPr lang="en-CA" sz="1400" b="1" dirty="0" smtClean="0"/>
            <a:t>Enhancing Science Communication and Engagement</a:t>
          </a:r>
          <a:endParaRPr lang="en-CA" sz="1400" b="1" dirty="0"/>
        </a:p>
      </dgm:t>
    </dgm:pt>
    <dgm:pt modelId="{962FA19B-F58A-4188-A0F3-5D99A50903E5}" type="parTrans" cxnId="{DAC0A939-0C1D-471D-BA8A-F031E6F4EAD6}">
      <dgm:prSet/>
      <dgm:spPr/>
      <dgm:t>
        <a:bodyPr/>
        <a:lstStyle/>
        <a:p>
          <a:endParaRPr lang="en-CA" sz="2000"/>
        </a:p>
      </dgm:t>
    </dgm:pt>
    <dgm:pt modelId="{B73B2E98-313C-4B6C-9690-962AB172CC55}" type="sibTrans" cxnId="{DAC0A939-0C1D-471D-BA8A-F031E6F4EAD6}">
      <dgm:prSet/>
      <dgm:spPr/>
      <dgm:t>
        <a:bodyPr/>
        <a:lstStyle/>
        <a:p>
          <a:endParaRPr lang="en-CA" sz="2000"/>
        </a:p>
      </dgm:t>
    </dgm:pt>
    <dgm:pt modelId="{C0F6072E-6719-4E36-827E-C97BD01133C4}">
      <dgm:prSet phldrT="[Text]" custT="1"/>
      <dgm:spPr/>
      <dgm:t>
        <a:bodyPr/>
        <a:lstStyle/>
        <a:p>
          <a:r>
            <a:rPr lang="en-CA" sz="1400" b="1" dirty="0" smtClean="0"/>
            <a:t>Providing National or Regional Leadership</a:t>
          </a:r>
          <a:endParaRPr lang="en-CA" sz="1400" b="1" dirty="0"/>
        </a:p>
      </dgm:t>
    </dgm:pt>
    <dgm:pt modelId="{5D6661C5-C3B9-4E8B-94EB-EDC4FD61381F}" type="parTrans" cxnId="{5D7F5E22-93B5-462B-B4A0-EEFB4FEBBCE0}">
      <dgm:prSet/>
      <dgm:spPr/>
      <dgm:t>
        <a:bodyPr/>
        <a:lstStyle/>
        <a:p>
          <a:endParaRPr lang="en-CA" sz="2000"/>
        </a:p>
      </dgm:t>
    </dgm:pt>
    <dgm:pt modelId="{4795F64F-F15D-4940-ADDA-58DC1F2D0443}" type="sibTrans" cxnId="{5D7F5E22-93B5-462B-B4A0-EEFB4FEBBCE0}">
      <dgm:prSet/>
      <dgm:spPr/>
      <dgm:t>
        <a:bodyPr/>
        <a:lstStyle/>
        <a:p>
          <a:endParaRPr lang="en-CA" sz="2000"/>
        </a:p>
      </dgm:t>
    </dgm:pt>
    <dgm:pt modelId="{B1CCC99E-441F-478C-A9D7-3A959ED80FBC}">
      <dgm:prSet phldrT="[Text]" custT="1"/>
      <dgm:spPr>
        <a:solidFill>
          <a:schemeClr val="bg1">
            <a:lumMod val="75000"/>
          </a:schemeClr>
        </a:solidFill>
      </dgm:spPr>
      <dgm:t>
        <a:bodyPr/>
        <a:lstStyle/>
        <a:p>
          <a:r>
            <a:rPr lang="en-CA" sz="1200" dirty="0" smtClean="0"/>
            <a:t>Informal science learning resources that adults continue to access throughout their lives.</a:t>
          </a:r>
          <a:endParaRPr lang="en-CA" sz="1200" dirty="0"/>
        </a:p>
      </dgm:t>
    </dgm:pt>
    <dgm:pt modelId="{54198234-1980-4593-BDF0-40763A8FB7AA}" type="parTrans" cxnId="{143F4086-D7CE-45D1-89B2-3F1F27A48B87}">
      <dgm:prSet/>
      <dgm:spPr/>
      <dgm:t>
        <a:bodyPr/>
        <a:lstStyle/>
        <a:p>
          <a:endParaRPr lang="en-CA" sz="2000"/>
        </a:p>
      </dgm:t>
    </dgm:pt>
    <dgm:pt modelId="{53CF581F-EA99-43BE-AAB4-2065CE3BB851}" type="sibTrans" cxnId="{143F4086-D7CE-45D1-89B2-3F1F27A48B87}">
      <dgm:prSet/>
      <dgm:spPr/>
      <dgm:t>
        <a:bodyPr/>
        <a:lstStyle/>
        <a:p>
          <a:endParaRPr lang="en-CA" sz="2000"/>
        </a:p>
      </dgm:t>
    </dgm:pt>
    <dgm:pt modelId="{D7702430-7E7D-40EE-9DE7-075A8EB78D90}">
      <dgm:prSet phldrT="[Text]" custT="1"/>
      <dgm:spPr>
        <a:solidFill>
          <a:schemeClr val="bg1">
            <a:lumMod val="75000"/>
          </a:schemeClr>
        </a:solidFill>
      </dgm:spPr>
      <dgm:t>
        <a:bodyPr/>
        <a:lstStyle/>
        <a:p>
          <a:r>
            <a:rPr lang="en-CA" sz="1200" dirty="0" smtClean="0"/>
            <a:t>Adapt learning and engagement strategies to the cultural context and audience</a:t>
          </a:r>
          <a:endParaRPr lang="en-CA" sz="1200" dirty="0"/>
        </a:p>
      </dgm:t>
    </dgm:pt>
    <dgm:pt modelId="{0B8637B4-B677-478A-86AE-B04AB9780A00}" type="parTrans" cxnId="{FDB56F14-41CF-4553-A396-22381606A73E}">
      <dgm:prSet/>
      <dgm:spPr/>
      <dgm:t>
        <a:bodyPr/>
        <a:lstStyle/>
        <a:p>
          <a:endParaRPr lang="en-CA" sz="2000"/>
        </a:p>
      </dgm:t>
    </dgm:pt>
    <dgm:pt modelId="{3A6DA8CF-E2E6-4BC5-AAA8-B79FC561EBF6}" type="sibTrans" cxnId="{FDB56F14-41CF-4553-A396-22381606A73E}">
      <dgm:prSet/>
      <dgm:spPr/>
      <dgm:t>
        <a:bodyPr/>
        <a:lstStyle/>
        <a:p>
          <a:endParaRPr lang="en-CA" sz="2000"/>
        </a:p>
      </dgm:t>
    </dgm:pt>
    <dgm:pt modelId="{9D609842-7011-47CF-BF27-CBBC488382D7}">
      <dgm:prSet phldrT="[Text]" custT="1"/>
      <dgm:spPr>
        <a:solidFill>
          <a:schemeClr val="bg2">
            <a:lumMod val="60000"/>
            <a:lumOff val="40000"/>
          </a:schemeClr>
        </a:solidFill>
      </dgm:spPr>
      <dgm:t>
        <a:bodyPr/>
        <a:lstStyle/>
        <a:p>
          <a:r>
            <a:rPr lang="en-CA" sz="1200" dirty="0" smtClean="0"/>
            <a:t>Use new technologies to connect to new audiences, customize learning</a:t>
          </a:r>
          <a:endParaRPr lang="en-CA" sz="1200" dirty="0"/>
        </a:p>
      </dgm:t>
    </dgm:pt>
    <dgm:pt modelId="{2F312022-5720-40BD-9B75-3865AD46A36D}" type="parTrans" cxnId="{CA84020A-1CE6-4C8C-B99B-0D8A738B1943}">
      <dgm:prSet/>
      <dgm:spPr/>
      <dgm:t>
        <a:bodyPr/>
        <a:lstStyle/>
        <a:p>
          <a:endParaRPr lang="en-CA" sz="2000"/>
        </a:p>
      </dgm:t>
    </dgm:pt>
    <dgm:pt modelId="{439CFE17-18EB-42A0-919E-B4B41D41A3D7}" type="sibTrans" cxnId="{CA84020A-1CE6-4C8C-B99B-0D8A738B1943}">
      <dgm:prSet/>
      <dgm:spPr/>
      <dgm:t>
        <a:bodyPr/>
        <a:lstStyle/>
        <a:p>
          <a:endParaRPr lang="en-CA" sz="2000"/>
        </a:p>
      </dgm:t>
    </dgm:pt>
    <dgm:pt modelId="{D4578E73-910C-4019-A4D7-A7918508A187}">
      <dgm:prSet custT="1"/>
      <dgm:spPr>
        <a:solidFill>
          <a:srgbClr val="002060"/>
        </a:solidFill>
      </dgm:spPr>
      <dgm:t>
        <a:bodyPr/>
        <a:lstStyle/>
        <a:p>
          <a:r>
            <a:rPr lang="en-CA" sz="1200" dirty="0" smtClean="0"/>
            <a:t>Create incentives for public science communication</a:t>
          </a:r>
          <a:endParaRPr lang="en-CA" sz="1200" dirty="0"/>
        </a:p>
      </dgm:t>
    </dgm:pt>
    <dgm:pt modelId="{3A0A0102-330A-47B3-8594-0A003A969AC4}" type="parTrans" cxnId="{46A96E2D-158F-4C87-8AEA-B7C93743E477}">
      <dgm:prSet/>
      <dgm:spPr/>
      <dgm:t>
        <a:bodyPr/>
        <a:lstStyle/>
        <a:p>
          <a:endParaRPr lang="en-CA" sz="2000"/>
        </a:p>
      </dgm:t>
    </dgm:pt>
    <dgm:pt modelId="{BC39DD43-90C4-4CEF-86D5-BD5EDED7AC89}" type="sibTrans" cxnId="{46A96E2D-158F-4C87-8AEA-B7C93743E477}">
      <dgm:prSet/>
      <dgm:spPr/>
      <dgm:t>
        <a:bodyPr/>
        <a:lstStyle/>
        <a:p>
          <a:endParaRPr lang="en-CA" sz="2000"/>
        </a:p>
      </dgm:t>
    </dgm:pt>
    <dgm:pt modelId="{861AF2C6-8E8C-4DB1-9545-8FD90FD9627B}">
      <dgm:prSet custT="1"/>
      <dgm:spPr>
        <a:solidFill>
          <a:srgbClr val="002060"/>
        </a:solidFill>
      </dgm:spPr>
      <dgm:t>
        <a:bodyPr/>
        <a:lstStyle/>
        <a:p>
          <a:r>
            <a:rPr lang="en-CA" sz="1200" dirty="0" smtClean="0"/>
            <a:t>Engage </a:t>
          </a:r>
          <a:r>
            <a:rPr lang="en-US" sz="1200" dirty="0" smtClean="0">
              <a:solidFill>
                <a:schemeClr val="bg1"/>
              </a:solidFill>
              <a:effectLst/>
              <a:latin typeface="Arial" charset="0"/>
              <a:ea typeface="+mn-ea"/>
              <a:cs typeface="+mn-cs"/>
            </a:rPr>
            <a:t>the public in areas of science decision-making </a:t>
          </a:r>
          <a:endParaRPr lang="en-CA" sz="1200" dirty="0">
            <a:solidFill>
              <a:schemeClr val="bg1"/>
            </a:solidFill>
          </a:endParaRPr>
        </a:p>
      </dgm:t>
    </dgm:pt>
    <dgm:pt modelId="{F8E8EB45-3A7D-4E70-B90F-944B952DC97B}" type="parTrans" cxnId="{93550B93-85C2-40BA-AA97-327CDBAA10C5}">
      <dgm:prSet/>
      <dgm:spPr/>
      <dgm:t>
        <a:bodyPr/>
        <a:lstStyle/>
        <a:p>
          <a:endParaRPr lang="en-CA" sz="2000"/>
        </a:p>
      </dgm:t>
    </dgm:pt>
    <dgm:pt modelId="{4B2AD82B-7B45-46B6-B245-0FC99D0E989D}" type="sibTrans" cxnId="{93550B93-85C2-40BA-AA97-327CDBAA10C5}">
      <dgm:prSet/>
      <dgm:spPr/>
      <dgm:t>
        <a:bodyPr/>
        <a:lstStyle/>
        <a:p>
          <a:endParaRPr lang="en-CA" sz="2000"/>
        </a:p>
      </dgm:t>
    </dgm:pt>
    <dgm:pt modelId="{B57AE73F-CF19-4A8E-B832-4B5B53D40790}">
      <dgm:prSet custT="1"/>
      <dgm:spPr>
        <a:solidFill>
          <a:srgbClr val="002060"/>
        </a:solidFill>
      </dgm:spPr>
      <dgm:t>
        <a:bodyPr/>
        <a:lstStyle/>
        <a:p>
          <a:r>
            <a:rPr lang="en-CA" sz="1200" dirty="0" smtClean="0"/>
            <a:t>Acknowledge controversy and debate</a:t>
          </a:r>
          <a:endParaRPr lang="en-CA" sz="1200" dirty="0"/>
        </a:p>
      </dgm:t>
    </dgm:pt>
    <dgm:pt modelId="{5A28C740-D9F7-4701-9530-C3DD5F30213F}" type="parTrans" cxnId="{7DA2C142-B39B-4329-9413-B20EA46E34E6}">
      <dgm:prSet/>
      <dgm:spPr/>
      <dgm:t>
        <a:bodyPr/>
        <a:lstStyle/>
        <a:p>
          <a:endParaRPr lang="en-CA" sz="2000"/>
        </a:p>
      </dgm:t>
    </dgm:pt>
    <dgm:pt modelId="{721ABADE-EBD0-40AF-B65D-7BE163207725}" type="sibTrans" cxnId="{7DA2C142-B39B-4329-9413-B20EA46E34E6}">
      <dgm:prSet/>
      <dgm:spPr/>
      <dgm:t>
        <a:bodyPr/>
        <a:lstStyle/>
        <a:p>
          <a:endParaRPr lang="en-CA" sz="2000"/>
        </a:p>
      </dgm:t>
    </dgm:pt>
    <dgm:pt modelId="{B1DFDEBE-1B5F-49C7-A2F0-317293AD1305}">
      <dgm:prSet custT="1"/>
      <dgm:spPr>
        <a:solidFill>
          <a:srgbClr val="002060"/>
        </a:solidFill>
      </dgm:spPr>
      <dgm:t>
        <a:bodyPr/>
        <a:lstStyle/>
        <a:p>
          <a:r>
            <a:rPr lang="en-CA" sz="1200" dirty="0" smtClean="0"/>
            <a:t>Use connections between science and the arts</a:t>
          </a:r>
          <a:endParaRPr lang="en-CA" sz="1200" dirty="0"/>
        </a:p>
      </dgm:t>
    </dgm:pt>
    <dgm:pt modelId="{39D73126-37A7-4E7B-AB73-1AE190C5A186}" type="parTrans" cxnId="{7B07DFF1-6FBE-4468-8A7E-EB612DAAA193}">
      <dgm:prSet/>
      <dgm:spPr/>
      <dgm:t>
        <a:bodyPr/>
        <a:lstStyle/>
        <a:p>
          <a:endParaRPr lang="en-CA" sz="2000"/>
        </a:p>
      </dgm:t>
    </dgm:pt>
    <dgm:pt modelId="{0597249E-0972-431E-9825-4E96097E8A53}" type="sibTrans" cxnId="{7B07DFF1-6FBE-4468-8A7E-EB612DAAA193}">
      <dgm:prSet/>
      <dgm:spPr/>
      <dgm:t>
        <a:bodyPr/>
        <a:lstStyle/>
        <a:p>
          <a:endParaRPr lang="en-CA" sz="2000"/>
        </a:p>
      </dgm:t>
    </dgm:pt>
    <dgm:pt modelId="{D9075FB3-1EB7-43EA-8C2F-5BA9BBA99E2F}">
      <dgm:prSet custT="1"/>
      <dgm:spPr>
        <a:solidFill>
          <a:srgbClr val="002060"/>
        </a:solidFill>
      </dgm:spPr>
      <dgm:t>
        <a:bodyPr/>
        <a:lstStyle/>
        <a:p>
          <a:r>
            <a:rPr lang="en-CA" sz="1200" dirty="0" smtClean="0"/>
            <a:t>Provide leadership and vision</a:t>
          </a:r>
          <a:endParaRPr lang="en-CA" sz="1200" dirty="0"/>
        </a:p>
      </dgm:t>
    </dgm:pt>
    <dgm:pt modelId="{2EEF7E2F-B609-444A-93BE-9C3F66C4B206}" type="parTrans" cxnId="{B62E50F8-5085-4AE6-B47A-7FBB2360C49D}">
      <dgm:prSet/>
      <dgm:spPr/>
      <dgm:t>
        <a:bodyPr/>
        <a:lstStyle/>
        <a:p>
          <a:endParaRPr lang="en-CA" sz="2000"/>
        </a:p>
      </dgm:t>
    </dgm:pt>
    <dgm:pt modelId="{AFFC08AE-15C1-4CFF-AE6F-7FF8FEA507C4}" type="sibTrans" cxnId="{B62E50F8-5085-4AE6-B47A-7FBB2360C49D}">
      <dgm:prSet/>
      <dgm:spPr/>
      <dgm:t>
        <a:bodyPr/>
        <a:lstStyle/>
        <a:p>
          <a:endParaRPr lang="en-CA" sz="2000"/>
        </a:p>
      </dgm:t>
    </dgm:pt>
    <dgm:pt modelId="{7637886C-0BA6-419F-BDD8-FA4937E7768A}">
      <dgm:prSet custT="1"/>
      <dgm:spPr>
        <a:solidFill>
          <a:srgbClr val="002060"/>
        </a:solidFill>
      </dgm:spPr>
      <dgm:t>
        <a:bodyPr/>
        <a:lstStyle/>
        <a:p>
          <a:r>
            <a:rPr lang="en-CA" sz="1200" dirty="0" smtClean="0"/>
            <a:t>Articulate a framework for coordination and information sharing</a:t>
          </a:r>
          <a:endParaRPr lang="en-CA" sz="1200" dirty="0"/>
        </a:p>
      </dgm:t>
    </dgm:pt>
    <dgm:pt modelId="{4DF787A5-F738-4A49-A804-ECD59E99737F}" type="parTrans" cxnId="{39240769-FEF6-457E-8855-70D6697C81E7}">
      <dgm:prSet/>
      <dgm:spPr/>
      <dgm:t>
        <a:bodyPr/>
        <a:lstStyle/>
        <a:p>
          <a:endParaRPr lang="en-CA" sz="2000"/>
        </a:p>
      </dgm:t>
    </dgm:pt>
    <dgm:pt modelId="{E2C6EB25-8891-469E-9646-1A7A5A0AE05F}" type="sibTrans" cxnId="{39240769-FEF6-457E-8855-70D6697C81E7}">
      <dgm:prSet/>
      <dgm:spPr/>
      <dgm:t>
        <a:bodyPr/>
        <a:lstStyle/>
        <a:p>
          <a:endParaRPr lang="en-CA" sz="2000"/>
        </a:p>
      </dgm:t>
    </dgm:pt>
    <dgm:pt modelId="{2594EDBF-780A-4C50-8274-7DB1F196DC02}">
      <dgm:prSet custT="1"/>
      <dgm:spPr>
        <a:solidFill>
          <a:srgbClr val="002060"/>
        </a:solidFill>
      </dgm:spPr>
      <dgm:t>
        <a:bodyPr/>
        <a:lstStyle/>
        <a:p>
          <a:r>
            <a:rPr lang="en-CA" sz="1200" dirty="0" smtClean="0"/>
            <a:t>Celebrate science</a:t>
          </a:r>
          <a:endParaRPr lang="en-CA" sz="1200" dirty="0"/>
        </a:p>
      </dgm:t>
    </dgm:pt>
    <dgm:pt modelId="{0A1E2F0D-B3FF-4E17-93C2-E08E0960BEF5}" type="parTrans" cxnId="{C5A6EEA9-90C0-40A4-86BC-E2CE3519D715}">
      <dgm:prSet/>
      <dgm:spPr/>
      <dgm:t>
        <a:bodyPr/>
        <a:lstStyle/>
        <a:p>
          <a:endParaRPr lang="en-CA" sz="2000"/>
        </a:p>
      </dgm:t>
    </dgm:pt>
    <dgm:pt modelId="{1079D3AA-6EC4-410E-BF25-425C425A66E5}" type="sibTrans" cxnId="{C5A6EEA9-90C0-40A4-86BC-E2CE3519D715}">
      <dgm:prSet/>
      <dgm:spPr/>
      <dgm:t>
        <a:bodyPr/>
        <a:lstStyle/>
        <a:p>
          <a:endParaRPr lang="en-CA" sz="2000"/>
        </a:p>
      </dgm:t>
    </dgm:pt>
    <dgm:pt modelId="{06F76888-32FE-467D-81B1-88DE4F323C10}">
      <dgm:prSet custT="1"/>
      <dgm:spPr>
        <a:solidFill>
          <a:srgbClr val="002060"/>
        </a:solidFill>
      </dgm:spPr>
      <dgm:t>
        <a:bodyPr/>
        <a:lstStyle/>
        <a:p>
          <a:r>
            <a:rPr lang="en-CA" sz="1200" dirty="0" smtClean="0"/>
            <a:t>Support science education in the school system</a:t>
          </a:r>
          <a:endParaRPr lang="en-CA" sz="1200" dirty="0"/>
        </a:p>
      </dgm:t>
    </dgm:pt>
    <dgm:pt modelId="{03DC7428-7BEF-45E2-BED4-FBBE4D0D97D0}" type="parTrans" cxnId="{1D94C916-C35F-4BCA-9E5D-2637941770B6}">
      <dgm:prSet/>
      <dgm:spPr/>
      <dgm:t>
        <a:bodyPr/>
        <a:lstStyle/>
        <a:p>
          <a:endParaRPr lang="en-CA" sz="2000"/>
        </a:p>
      </dgm:t>
    </dgm:pt>
    <dgm:pt modelId="{F063467A-6380-4271-BFCF-4C004A94E403}" type="sibTrans" cxnId="{1D94C916-C35F-4BCA-9E5D-2637941770B6}">
      <dgm:prSet/>
      <dgm:spPr/>
      <dgm:t>
        <a:bodyPr/>
        <a:lstStyle/>
        <a:p>
          <a:endParaRPr lang="en-CA" sz="2000"/>
        </a:p>
      </dgm:t>
    </dgm:pt>
    <dgm:pt modelId="{C0DA5644-0892-43C1-B282-D7B7C37BFA64}">
      <dgm:prSet phldrT="[Text]" custT="1"/>
      <dgm:spPr>
        <a:solidFill>
          <a:schemeClr val="bg2">
            <a:lumMod val="60000"/>
            <a:lumOff val="40000"/>
          </a:schemeClr>
        </a:solidFill>
      </dgm:spPr>
      <dgm:t>
        <a:bodyPr/>
        <a:lstStyle/>
        <a:p>
          <a:r>
            <a:rPr lang="en-CA" sz="1200" dirty="0" smtClean="0"/>
            <a:t>Adjust to changing business models</a:t>
          </a:r>
          <a:endParaRPr lang="en-CA" sz="1200" dirty="0"/>
        </a:p>
      </dgm:t>
    </dgm:pt>
    <dgm:pt modelId="{395E61FA-D207-489B-B47A-2FF21038B2CE}" type="parTrans" cxnId="{1F50AC03-4A15-4620-81F6-B5B1CCFF6BB5}">
      <dgm:prSet/>
      <dgm:spPr/>
      <dgm:t>
        <a:bodyPr/>
        <a:lstStyle/>
        <a:p>
          <a:endParaRPr lang="en-CA"/>
        </a:p>
      </dgm:t>
    </dgm:pt>
    <dgm:pt modelId="{58807E60-7719-4706-A22B-E5EDAB99530E}" type="sibTrans" cxnId="{1F50AC03-4A15-4620-81F6-B5B1CCFF6BB5}">
      <dgm:prSet/>
      <dgm:spPr/>
      <dgm:t>
        <a:bodyPr/>
        <a:lstStyle/>
        <a:p>
          <a:endParaRPr lang="en-CA"/>
        </a:p>
      </dgm:t>
    </dgm:pt>
    <dgm:pt modelId="{0ED972E5-9318-415C-99DA-596DD1885701}" type="pres">
      <dgm:prSet presAssocID="{FCC4B58C-70E8-469C-8214-E1C0DFEAFAF5}" presName="Name0" presStyleCnt="0">
        <dgm:presLayoutVars>
          <dgm:dir/>
          <dgm:animLvl val="lvl"/>
          <dgm:resizeHandles val="exact"/>
        </dgm:presLayoutVars>
      </dgm:prSet>
      <dgm:spPr/>
      <dgm:t>
        <a:bodyPr/>
        <a:lstStyle/>
        <a:p>
          <a:endParaRPr lang="en-CA"/>
        </a:p>
      </dgm:t>
    </dgm:pt>
    <dgm:pt modelId="{A9500855-6D5E-4F00-A2BD-F17C3CE6AB86}" type="pres">
      <dgm:prSet presAssocID="{5B9AC8C7-DFD3-45DE-90A5-F1DE65E8E13E}" presName="linNode" presStyleCnt="0"/>
      <dgm:spPr/>
    </dgm:pt>
    <dgm:pt modelId="{3994B443-3349-4E75-A5D8-9D5BD1C3FB46}" type="pres">
      <dgm:prSet presAssocID="{5B9AC8C7-DFD3-45DE-90A5-F1DE65E8E13E}" presName="parTx" presStyleLbl="revTx" presStyleIdx="0" presStyleCnt="5">
        <dgm:presLayoutVars>
          <dgm:chMax val="1"/>
          <dgm:bulletEnabled val="1"/>
        </dgm:presLayoutVars>
      </dgm:prSet>
      <dgm:spPr/>
      <dgm:t>
        <a:bodyPr/>
        <a:lstStyle/>
        <a:p>
          <a:endParaRPr lang="en-CA"/>
        </a:p>
      </dgm:t>
    </dgm:pt>
    <dgm:pt modelId="{F9DFBD16-0910-478F-B063-69268BD0ED32}" type="pres">
      <dgm:prSet presAssocID="{5B9AC8C7-DFD3-45DE-90A5-F1DE65E8E13E}" presName="bracket" presStyleLbl="parChTrans1D1" presStyleIdx="0" presStyleCnt="5"/>
      <dgm:spPr/>
    </dgm:pt>
    <dgm:pt modelId="{B697BC2E-0A59-4C0D-9AE1-C919865FE2EE}" type="pres">
      <dgm:prSet presAssocID="{5B9AC8C7-DFD3-45DE-90A5-F1DE65E8E13E}" presName="spH" presStyleCnt="0"/>
      <dgm:spPr/>
    </dgm:pt>
    <dgm:pt modelId="{A15549B8-AE84-47E0-BAE2-23ED0544F459}" type="pres">
      <dgm:prSet presAssocID="{5B9AC8C7-DFD3-45DE-90A5-F1DE65E8E13E}" presName="desTx" presStyleLbl="node1" presStyleIdx="0" presStyleCnt="5">
        <dgm:presLayoutVars>
          <dgm:bulletEnabled val="1"/>
        </dgm:presLayoutVars>
      </dgm:prSet>
      <dgm:spPr/>
      <dgm:t>
        <a:bodyPr/>
        <a:lstStyle/>
        <a:p>
          <a:endParaRPr lang="en-CA"/>
        </a:p>
      </dgm:t>
    </dgm:pt>
    <dgm:pt modelId="{03CD9CE8-CC99-4FF3-B785-6F172942A27E}" type="pres">
      <dgm:prSet presAssocID="{17C51E3D-967E-4155-8C06-B1450E40DF12}" presName="spV" presStyleCnt="0"/>
      <dgm:spPr/>
    </dgm:pt>
    <dgm:pt modelId="{64C2780C-288A-4738-A54A-E28384271E1A}" type="pres">
      <dgm:prSet presAssocID="{0ADA6F83-7CAC-43D8-B431-FB27601E12F5}" presName="linNode" presStyleCnt="0"/>
      <dgm:spPr/>
    </dgm:pt>
    <dgm:pt modelId="{A2DC4BB5-6BC4-4FC2-AE05-8213F8848145}" type="pres">
      <dgm:prSet presAssocID="{0ADA6F83-7CAC-43D8-B431-FB27601E12F5}" presName="parTx" presStyleLbl="revTx" presStyleIdx="1" presStyleCnt="5">
        <dgm:presLayoutVars>
          <dgm:chMax val="1"/>
          <dgm:bulletEnabled val="1"/>
        </dgm:presLayoutVars>
      </dgm:prSet>
      <dgm:spPr/>
      <dgm:t>
        <a:bodyPr/>
        <a:lstStyle/>
        <a:p>
          <a:endParaRPr lang="en-CA"/>
        </a:p>
      </dgm:t>
    </dgm:pt>
    <dgm:pt modelId="{553BF023-8448-4007-8183-13B86C279561}" type="pres">
      <dgm:prSet presAssocID="{0ADA6F83-7CAC-43D8-B431-FB27601E12F5}" presName="bracket" presStyleLbl="parChTrans1D1" presStyleIdx="1" presStyleCnt="5"/>
      <dgm:spPr/>
    </dgm:pt>
    <dgm:pt modelId="{9B9439F8-82F0-4CDC-B35F-8E94F444F640}" type="pres">
      <dgm:prSet presAssocID="{0ADA6F83-7CAC-43D8-B431-FB27601E12F5}" presName="spH" presStyleCnt="0"/>
      <dgm:spPr/>
    </dgm:pt>
    <dgm:pt modelId="{ED8C8162-4DCC-461A-8674-41901E10D211}" type="pres">
      <dgm:prSet presAssocID="{0ADA6F83-7CAC-43D8-B431-FB27601E12F5}" presName="desTx" presStyleLbl="node1" presStyleIdx="1" presStyleCnt="5">
        <dgm:presLayoutVars>
          <dgm:bulletEnabled val="1"/>
        </dgm:presLayoutVars>
      </dgm:prSet>
      <dgm:spPr/>
      <dgm:t>
        <a:bodyPr/>
        <a:lstStyle/>
        <a:p>
          <a:endParaRPr lang="en-CA"/>
        </a:p>
      </dgm:t>
    </dgm:pt>
    <dgm:pt modelId="{B22F7288-91D7-4B36-9408-DB2AA6BBA996}" type="pres">
      <dgm:prSet presAssocID="{E493AE60-076F-4427-A111-E0A5A485FB1F}" presName="spV" presStyleCnt="0"/>
      <dgm:spPr/>
    </dgm:pt>
    <dgm:pt modelId="{40A306B6-4A01-4BBC-9D3F-AFE1E60CFD6A}" type="pres">
      <dgm:prSet presAssocID="{B3C5B8CD-BD51-4018-A38C-669E846FE71F}" presName="linNode" presStyleCnt="0"/>
      <dgm:spPr/>
    </dgm:pt>
    <dgm:pt modelId="{49E1F68A-BB2B-4F1B-867E-9E3AC453701B}" type="pres">
      <dgm:prSet presAssocID="{B3C5B8CD-BD51-4018-A38C-669E846FE71F}" presName="parTx" presStyleLbl="revTx" presStyleIdx="2" presStyleCnt="5">
        <dgm:presLayoutVars>
          <dgm:chMax val="1"/>
          <dgm:bulletEnabled val="1"/>
        </dgm:presLayoutVars>
      </dgm:prSet>
      <dgm:spPr/>
      <dgm:t>
        <a:bodyPr/>
        <a:lstStyle/>
        <a:p>
          <a:endParaRPr lang="en-CA"/>
        </a:p>
      </dgm:t>
    </dgm:pt>
    <dgm:pt modelId="{35998911-15E0-438F-82CB-B0A1347D8113}" type="pres">
      <dgm:prSet presAssocID="{B3C5B8CD-BD51-4018-A38C-669E846FE71F}" presName="bracket" presStyleLbl="parChTrans1D1" presStyleIdx="2" presStyleCnt="5"/>
      <dgm:spPr/>
    </dgm:pt>
    <dgm:pt modelId="{72C28853-1CB6-41E2-B84C-B711A9DAA91F}" type="pres">
      <dgm:prSet presAssocID="{B3C5B8CD-BD51-4018-A38C-669E846FE71F}" presName="spH" presStyleCnt="0"/>
      <dgm:spPr/>
    </dgm:pt>
    <dgm:pt modelId="{3BCF7B8A-E168-4A79-8EA1-81546D58C1CF}" type="pres">
      <dgm:prSet presAssocID="{B3C5B8CD-BD51-4018-A38C-669E846FE71F}" presName="desTx" presStyleLbl="node1" presStyleIdx="2" presStyleCnt="5">
        <dgm:presLayoutVars>
          <dgm:bulletEnabled val="1"/>
        </dgm:presLayoutVars>
      </dgm:prSet>
      <dgm:spPr/>
      <dgm:t>
        <a:bodyPr/>
        <a:lstStyle/>
        <a:p>
          <a:endParaRPr lang="en-CA"/>
        </a:p>
      </dgm:t>
    </dgm:pt>
    <dgm:pt modelId="{46C64B39-C68C-4418-9088-74C650D5A51C}" type="pres">
      <dgm:prSet presAssocID="{143DEB5A-10CD-49AC-8C1D-5DEBA281B54D}" presName="spV" presStyleCnt="0"/>
      <dgm:spPr/>
    </dgm:pt>
    <dgm:pt modelId="{9CC01C2F-CD88-447C-9216-94B4507508C7}" type="pres">
      <dgm:prSet presAssocID="{D76074EC-9D5F-4437-A230-3AF514DE16CD}" presName="linNode" presStyleCnt="0"/>
      <dgm:spPr/>
    </dgm:pt>
    <dgm:pt modelId="{27840822-0C97-4DB3-B0C1-2956F2880F79}" type="pres">
      <dgm:prSet presAssocID="{D76074EC-9D5F-4437-A230-3AF514DE16CD}" presName="parTx" presStyleLbl="revTx" presStyleIdx="3" presStyleCnt="5">
        <dgm:presLayoutVars>
          <dgm:chMax val="1"/>
          <dgm:bulletEnabled val="1"/>
        </dgm:presLayoutVars>
      </dgm:prSet>
      <dgm:spPr/>
      <dgm:t>
        <a:bodyPr/>
        <a:lstStyle/>
        <a:p>
          <a:endParaRPr lang="en-CA"/>
        </a:p>
      </dgm:t>
    </dgm:pt>
    <dgm:pt modelId="{F88082CF-C342-4DBE-9326-25CF41B9AA71}" type="pres">
      <dgm:prSet presAssocID="{D76074EC-9D5F-4437-A230-3AF514DE16CD}" presName="bracket" presStyleLbl="parChTrans1D1" presStyleIdx="3" presStyleCnt="5"/>
      <dgm:spPr/>
    </dgm:pt>
    <dgm:pt modelId="{F50D0BCD-6E9B-4E34-BA65-71875FB07D04}" type="pres">
      <dgm:prSet presAssocID="{D76074EC-9D5F-4437-A230-3AF514DE16CD}" presName="spH" presStyleCnt="0"/>
      <dgm:spPr/>
    </dgm:pt>
    <dgm:pt modelId="{770665CB-09D5-49B9-8CEE-CB32410DD8B3}" type="pres">
      <dgm:prSet presAssocID="{D76074EC-9D5F-4437-A230-3AF514DE16CD}" presName="desTx" presStyleLbl="node1" presStyleIdx="3" presStyleCnt="5">
        <dgm:presLayoutVars>
          <dgm:bulletEnabled val="1"/>
        </dgm:presLayoutVars>
      </dgm:prSet>
      <dgm:spPr/>
      <dgm:t>
        <a:bodyPr/>
        <a:lstStyle/>
        <a:p>
          <a:endParaRPr lang="en-CA"/>
        </a:p>
      </dgm:t>
    </dgm:pt>
    <dgm:pt modelId="{81B60E07-06BF-4482-9518-CF0C1526760A}" type="pres">
      <dgm:prSet presAssocID="{B73B2E98-313C-4B6C-9690-962AB172CC55}" presName="spV" presStyleCnt="0"/>
      <dgm:spPr/>
    </dgm:pt>
    <dgm:pt modelId="{96EB7610-C12D-48D4-A277-C359D301B019}" type="pres">
      <dgm:prSet presAssocID="{C0F6072E-6719-4E36-827E-C97BD01133C4}" presName="linNode" presStyleCnt="0"/>
      <dgm:spPr/>
    </dgm:pt>
    <dgm:pt modelId="{A89A2E5A-9648-4026-A144-C2DBD945C2FC}" type="pres">
      <dgm:prSet presAssocID="{C0F6072E-6719-4E36-827E-C97BD01133C4}" presName="parTx" presStyleLbl="revTx" presStyleIdx="4" presStyleCnt="5">
        <dgm:presLayoutVars>
          <dgm:chMax val="1"/>
          <dgm:bulletEnabled val="1"/>
        </dgm:presLayoutVars>
      </dgm:prSet>
      <dgm:spPr/>
      <dgm:t>
        <a:bodyPr/>
        <a:lstStyle/>
        <a:p>
          <a:endParaRPr lang="en-CA"/>
        </a:p>
      </dgm:t>
    </dgm:pt>
    <dgm:pt modelId="{F885A112-B79E-40F3-BB11-DD83C8BF1B05}" type="pres">
      <dgm:prSet presAssocID="{C0F6072E-6719-4E36-827E-C97BD01133C4}" presName="bracket" presStyleLbl="parChTrans1D1" presStyleIdx="4" presStyleCnt="5"/>
      <dgm:spPr/>
    </dgm:pt>
    <dgm:pt modelId="{AA7A7CE7-643A-4667-AC84-5828693BAE1F}" type="pres">
      <dgm:prSet presAssocID="{C0F6072E-6719-4E36-827E-C97BD01133C4}" presName="spH" presStyleCnt="0"/>
      <dgm:spPr/>
    </dgm:pt>
    <dgm:pt modelId="{42554DAF-81EB-4DAB-85A4-A173B0165DE6}" type="pres">
      <dgm:prSet presAssocID="{C0F6072E-6719-4E36-827E-C97BD01133C4}" presName="desTx" presStyleLbl="node1" presStyleIdx="4" presStyleCnt="5">
        <dgm:presLayoutVars>
          <dgm:bulletEnabled val="1"/>
        </dgm:presLayoutVars>
      </dgm:prSet>
      <dgm:spPr/>
      <dgm:t>
        <a:bodyPr/>
        <a:lstStyle/>
        <a:p>
          <a:endParaRPr lang="en-CA"/>
        </a:p>
      </dgm:t>
    </dgm:pt>
  </dgm:ptLst>
  <dgm:cxnLst>
    <dgm:cxn modelId="{88784475-9867-494A-B0A6-27F660759196}" type="presOf" srcId="{B1CCC99E-441F-478C-A9D7-3A959ED80FBC}" destId="{A15549B8-AE84-47E0-BAE2-23ED0544F459}" srcOrd="0" destOrd="1" presId="urn:diagrams.loki3.com/BracketList+Icon"/>
    <dgm:cxn modelId="{30A527C0-90CC-47E8-8327-8837D4265ED7}" type="presOf" srcId="{0ADA6F83-7CAC-43D8-B431-FB27601E12F5}" destId="{A2DC4BB5-6BC4-4FC2-AE05-8213F8848145}" srcOrd="0" destOrd="0" presId="urn:diagrams.loki3.com/BracketList+Icon"/>
    <dgm:cxn modelId="{CA84020A-1CE6-4C8C-B99B-0D8A738B1943}" srcId="{B3C5B8CD-BD51-4018-A38C-669E846FE71F}" destId="{9D609842-7011-47CF-BF27-CBBC488382D7}" srcOrd="1" destOrd="0" parTransId="{2F312022-5720-40BD-9B75-3865AD46A36D}" sibTransId="{439CFE17-18EB-42A0-919E-B4B41D41A3D7}"/>
    <dgm:cxn modelId="{CEDFF924-7B66-4BB8-92F2-769230A4ADFA}" srcId="{FCC4B58C-70E8-469C-8214-E1C0DFEAFAF5}" destId="{B3C5B8CD-BD51-4018-A38C-669E846FE71F}" srcOrd="2" destOrd="0" parTransId="{D0EBE40A-957D-406F-BFAF-A547D1A2CCA0}" sibTransId="{143DEB5A-10CD-49AC-8C1D-5DEBA281B54D}"/>
    <dgm:cxn modelId="{C2611496-E6A3-41DB-A71F-17AB31B52712}" type="presOf" srcId="{C0DA5644-0892-43C1-B282-D7B7C37BFA64}" destId="{3BCF7B8A-E168-4A79-8EA1-81546D58C1CF}" srcOrd="0" destOrd="2" presId="urn:diagrams.loki3.com/BracketList+Icon"/>
    <dgm:cxn modelId="{1F50AC03-4A15-4620-81F6-B5B1CCFF6BB5}" srcId="{B3C5B8CD-BD51-4018-A38C-669E846FE71F}" destId="{C0DA5644-0892-43C1-B282-D7B7C37BFA64}" srcOrd="2" destOrd="0" parTransId="{395E61FA-D207-489B-B47A-2FF21038B2CE}" sibTransId="{58807E60-7719-4706-A22B-E5EDAB99530E}"/>
    <dgm:cxn modelId="{5D7F5E22-93B5-462B-B4A0-EEFB4FEBBCE0}" srcId="{FCC4B58C-70E8-469C-8214-E1C0DFEAFAF5}" destId="{C0F6072E-6719-4E36-827E-C97BD01133C4}" srcOrd="4" destOrd="0" parTransId="{5D6661C5-C3B9-4E8B-94EB-EDC4FD61381F}" sibTransId="{4795F64F-F15D-4940-ADDA-58DC1F2D0443}"/>
    <dgm:cxn modelId="{9F139A0D-80CB-4DAA-850C-D2FC75BB9414}" type="presOf" srcId="{B57AE73F-CF19-4A8E-B832-4B5B53D40790}" destId="{770665CB-09D5-49B9-8CEE-CB32410DD8B3}" srcOrd="0" destOrd="2" presId="urn:diagrams.loki3.com/BracketList+Icon"/>
    <dgm:cxn modelId="{C0AC65D8-98DC-47FB-8466-2317AA3B3315}" srcId="{B3C5B8CD-BD51-4018-A38C-669E846FE71F}" destId="{AAEECCEC-641E-46B8-9C1E-CC5895D56AFB}" srcOrd="0" destOrd="0" parTransId="{04D9D7A2-4DA2-4D19-84ED-F5B54EBED4DD}" sibTransId="{EAA2D29C-4C0D-4EB6-95B8-5C9D38AA0F94}"/>
    <dgm:cxn modelId="{143F4086-D7CE-45D1-89B2-3F1F27A48B87}" srcId="{5B9AC8C7-DFD3-45DE-90A5-F1DE65E8E13E}" destId="{B1CCC99E-441F-478C-A9D7-3A959ED80FBC}" srcOrd="1" destOrd="0" parTransId="{54198234-1980-4593-BDF0-40763A8FB7AA}" sibTransId="{53CF581F-EA99-43BE-AAB4-2065CE3BB851}"/>
    <dgm:cxn modelId="{07113371-E34D-4B32-AC45-6B93C09E936B}" srcId="{5B9AC8C7-DFD3-45DE-90A5-F1DE65E8E13E}" destId="{383C4616-BAA2-4700-B8E8-340C9FB769F9}" srcOrd="0" destOrd="0" parTransId="{63605347-96C4-4517-9533-EA3ECDA5502A}" sibTransId="{05036D54-6D50-4835-82FB-16A7A5C8CA69}"/>
    <dgm:cxn modelId="{C9A474FA-B2D2-46E1-BEB2-C40A1920B683}" type="presOf" srcId="{2594EDBF-780A-4C50-8274-7DB1F196DC02}" destId="{42554DAF-81EB-4DAB-85A4-A173B0165DE6}" srcOrd="0" destOrd="2" presId="urn:diagrams.loki3.com/BracketList+Icon"/>
    <dgm:cxn modelId="{67AFB480-A496-46C0-AB87-9D75047BD154}" type="presOf" srcId="{06F76888-32FE-467D-81B1-88DE4F323C10}" destId="{42554DAF-81EB-4DAB-85A4-A173B0165DE6}" srcOrd="0" destOrd="3" presId="urn:diagrams.loki3.com/BracketList+Icon"/>
    <dgm:cxn modelId="{1614DCE7-7E3D-452C-94A6-1CC842B5A8C6}" srcId="{FCC4B58C-70E8-469C-8214-E1C0DFEAFAF5}" destId="{5B9AC8C7-DFD3-45DE-90A5-F1DE65E8E13E}" srcOrd="0" destOrd="0" parTransId="{CD99ED2C-1C66-4AE3-9BFD-A5EF99D87F4E}" sibTransId="{17C51E3D-967E-4155-8C06-B1450E40DF12}"/>
    <dgm:cxn modelId="{845B0485-E96D-4734-BA1B-B42800AA84A0}" type="presOf" srcId="{5B9AC8C7-DFD3-45DE-90A5-F1DE65E8E13E}" destId="{3994B443-3349-4E75-A5D8-9D5BD1C3FB46}" srcOrd="0" destOrd="0" presId="urn:diagrams.loki3.com/BracketList+Icon"/>
    <dgm:cxn modelId="{143253F5-47EE-46F6-BE33-13AF01BC9D41}" type="presOf" srcId="{AAEECCEC-641E-46B8-9C1E-CC5895D56AFB}" destId="{3BCF7B8A-E168-4A79-8EA1-81546D58C1CF}" srcOrd="0" destOrd="0" presId="urn:diagrams.loki3.com/BracketList+Icon"/>
    <dgm:cxn modelId="{4517672D-5CC8-45C0-BE46-F3068A1F64CE}" type="presOf" srcId="{B3C5B8CD-BD51-4018-A38C-669E846FE71F}" destId="{49E1F68A-BB2B-4F1B-867E-9E3AC453701B}" srcOrd="0" destOrd="0" presId="urn:diagrams.loki3.com/BracketList+Icon"/>
    <dgm:cxn modelId="{23F27461-1EE3-4671-80BA-0D1927783C42}" type="presOf" srcId="{C0F6072E-6719-4E36-827E-C97BD01133C4}" destId="{A89A2E5A-9648-4026-A144-C2DBD945C2FC}" srcOrd="0" destOrd="0" presId="urn:diagrams.loki3.com/BracketList+Icon"/>
    <dgm:cxn modelId="{93550B93-85C2-40BA-AA97-327CDBAA10C5}" srcId="{D76074EC-9D5F-4437-A230-3AF514DE16CD}" destId="{861AF2C6-8E8C-4DB1-9545-8FD90FD9627B}" srcOrd="1" destOrd="0" parTransId="{F8E8EB45-3A7D-4E70-B90F-944B952DC97B}" sibTransId="{4B2AD82B-7B45-46B6-B245-0FC99D0E989D}"/>
    <dgm:cxn modelId="{CB0BC9BB-6332-4665-A934-C62DAA069CE6}" type="presOf" srcId="{7637886C-0BA6-419F-BDD8-FA4937E7768A}" destId="{42554DAF-81EB-4DAB-85A4-A173B0165DE6}" srcOrd="0" destOrd="1" presId="urn:diagrams.loki3.com/BracketList+Icon"/>
    <dgm:cxn modelId="{668F9D2C-DD76-4905-865C-59CA68F9C86C}" type="presOf" srcId="{D7702430-7E7D-40EE-9DE7-075A8EB78D90}" destId="{ED8C8162-4DCC-461A-8674-41901E10D211}" srcOrd="0" destOrd="1" presId="urn:diagrams.loki3.com/BracketList+Icon"/>
    <dgm:cxn modelId="{B44F6888-BC10-4836-BB4B-EE64694465D4}" type="presOf" srcId="{B1DFDEBE-1B5F-49C7-A2F0-317293AD1305}" destId="{770665CB-09D5-49B9-8CEE-CB32410DD8B3}" srcOrd="0" destOrd="3" presId="urn:diagrams.loki3.com/BracketList+Icon"/>
    <dgm:cxn modelId="{7DA2C142-B39B-4329-9413-B20EA46E34E6}" srcId="{D76074EC-9D5F-4437-A230-3AF514DE16CD}" destId="{B57AE73F-CF19-4A8E-B832-4B5B53D40790}" srcOrd="2" destOrd="0" parTransId="{5A28C740-D9F7-4701-9530-C3DD5F30213F}" sibTransId="{721ABADE-EBD0-40AF-B65D-7BE163207725}"/>
    <dgm:cxn modelId="{46A96E2D-158F-4C87-8AEA-B7C93743E477}" srcId="{D76074EC-9D5F-4437-A230-3AF514DE16CD}" destId="{D4578E73-910C-4019-A4D7-A7918508A187}" srcOrd="0" destOrd="0" parTransId="{3A0A0102-330A-47B3-8594-0A003A969AC4}" sibTransId="{BC39DD43-90C4-4CEF-86D5-BD5EDED7AC89}"/>
    <dgm:cxn modelId="{9CC371F3-B52D-47E7-B029-64FD48337C70}" type="presOf" srcId="{44D32F22-A1F2-450C-BAF8-F4CE3486BA7D}" destId="{ED8C8162-4DCC-461A-8674-41901E10D211}" srcOrd="0" destOrd="0" presId="urn:diagrams.loki3.com/BracketList+Icon"/>
    <dgm:cxn modelId="{9185CD5D-A5F6-4DAB-A444-BDE9FA54058C}" srcId="{0ADA6F83-7CAC-43D8-B431-FB27601E12F5}" destId="{44D32F22-A1F2-450C-BAF8-F4CE3486BA7D}" srcOrd="0" destOrd="0" parTransId="{B2D00CDB-3B6A-4FCE-A2D4-E5DA38641BE0}" sibTransId="{AFE5F0AF-4B60-4391-A5A4-01A4D79BA2EE}"/>
    <dgm:cxn modelId="{39240769-FEF6-457E-8855-70D6697C81E7}" srcId="{C0F6072E-6719-4E36-827E-C97BD01133C4}" destId="{7637886C-0BA6-419F-BDD8-FA4937E7768A}" srcOrd="1" destOrd="0" parTransId="{4DF787A5-F738-4A49-A804-ECD59E99737F}" sibTransId="{E2C6EB25-8891-469E-9646-1A7A5A0AE05F}"/>
    <dgm:cxn modelId="{C5A6EEA9-90C0-40A4-86BC-E2CE3519D715}" srcId="{C0F6072E-6719-4E36-827E-C97BD01133C4}" destId="{2594EDBF-780A-4C50-8274-7DB1F196DC02}" srcOrd="2" destOrd="0" parTransId="{0A1E2F0D-B3FF-4E17-93C2-E08E0960BEF5}" sibTransId="{1079D3AA-6EC4-410E-BF25-425C425A66E5}"/>
    <dgm:cxn modelId="{B9DE7BA1-F314-43F6-BC32-E4C441449E78}" type="presOf" srcId="{383C4616-BAA2-4700-B8E8-340C9FB769F9}" destId="{A15549B8-AE84-47E0-BAE2-23ED0544F459}" srcOrd="0" destOrd="0" presId="urn:diagrams.loki3.com/BracketList+Icon"/>
    <dgm:cxn modelId="{FDB56F14-41CF-4553-A396-22381606A73E}" srcId="{0ADA6F83-7CAC-43D8-B431-FB27601E12F5}" destId="{D7702430-7E7D-40EE-9DE7-075A8EB78D90}" srcOrd="1" destOrd="0" parTransId="{0B8637B4-B677-478A-86AE-B04AB9780A00}" sibTransId="{3A6DA8CF-E2E6-4BC5-AAA8-B79FC561EBF6}"/>
    <dgm:cxn modelId="{7B07DFF1-6FBE-4468-8A7E-EB612DAAA193}" srcId="{D76074EC-9D5F-4437-A230-3AF514DE16CD}" destId="{B1DFDEBE-1B5F-49C7-A2F0-317293AD1305}" srcOrd="3" destOrd="0" parTransId="{39D73126-37A7-4E7B-AB73-1AE190C5A186}" sibTransId="{0597249E-0972-431E-9825-4E96097E8A53}"/>
    <dgm:cxn modelId="{F700B57C-36AC-4ABC-80D4-5E557A7AF3BF}" type="presOf" srcId="{D76074EC-9D5F-4437-A230-3AF514DE16CD}" destId="{27840822-0C97-4DB3-B0C1-2956F2880F79}" srcOrd="0" destOrd="0" presId="urn:diagrams.loki3.com/BracketList+Icon"/>
    <dgm:cxn modelId="{5DBB20E0-F4E8-4365-A3AA-A89314AEA1F7}" type="presOf" srcId="{861AF2C6-8E8C-4DB1-9545-8FD90FD9627B}" destId="{770665CB-09D5-49B9-8CEE-CB32410DD8B3}" srcOrd="0" destOrd="1" presId="urn:diagrams.loki3.com/BracketList+Icon"/>
    <dgm:cxn modelId="{58ABDFD3-ABDE-4F3B-9E12-A10D80C92B99}" type="presOf" srcId="{D4578E73-910C-4019-A4D7-A7918508A187}" destId="{770665CB-09D5-49B9-8CEE-CB32410DD8B3}" srcOrd="0" destOrd="0" presId="urn:diagrams.loki3.com/BracketList+Icon"/>
    <dgm:cxn modelId="{B681A172-DB73-4BDD-AB9F-D0D8A5B6774B}" type="presOf" srcId="{FCC4B58C-70E8-469C-8214-E1C0DFEAFAF5}" destId="{0ED972E5-9318-415C-99DA-596DD1885701}" srcOrd="0" destOrd="0" presId="urn:diagrams.loki3.com/BracketList+Icon"/>
    <dgm:cxn modelId="{185A1B40-5B91-42D0-83E6-1862709EF375}" srcId="{FCC4B58C-70E8-469C-8214-E1C0DFEAFAF5}" destId="{0ADA6F83-7CAC-43D8-B431-FB27601E12F5}" srcOrd="1" destOrd="0" parTransId="{FC7264CC-2A90-4A56-A5DA-90E5908AB08F}" sibTransId="{E493AE60-076F-4427-A111-E0A5A485FB1F}"/>
    <dgm:cxn modelId="{DAC0A939-0C1D-471D-BA8A-F031E6F4EAD6}" srcId="{FCC4B58C-70E8-469C-8214-E1C0DFEAFAF5}" destId="{D76074EC-9D5F-4437-A230-3AF514DE16CD}" srcOrd="3" destOrd="0" parTransId="{962FA19B-F58A-4188-A0F3-5D99A50903E5}" sibTransId="{B73B2E98-313C-4B6C-9690-962AB172CC55}"/>
    <dgm:cxn modelId="{D1DAEF79-ECA7-4179-B1F3-051B3FE903DB}" type="presOf" srcId="{D9075FB3-1EB7-43EA-8C2F-5BA9BBA99E2F}" destId="{42554DAF-81EB-4DAB-85A4-A173B0165DE6}" srcOrd="0" destOrd="0" presId="urn:diagrams.loki3.com/BracketList+Icon"/>
    <dgm:cxn modelId="{B62E50F8-5085-4AE6-B47A-7FBB2360C49D}" srcId="{C0F6072E-6719-4E36-827E-C97BD01133C4}" destId="{D9075FB3-1EB7-43EA-8C2F-5BA9BBA99E2F}" srcOrd="0" destOrd="0" parTransId="{2EEF7E2F-B609-444A-93BE-9C3F66C4B206}" sibTransId="{AFFC08AE-15C1-4CFF-AE6F-7FF8FEA507C4}"/>
    <dgm:cxn modelId="{D89AD407-9486-4278-88A5-C62BB3F71505}" type="presOf" srcId="{9D609842-7011-47CF-BF27-CBBC488382D7}" destId="{3BCF7B8A-E168-4A79-8EA1-81546D58C1CF}" srcOrd="0" destOrd="1" presId="urn:diagrams.loki3.com/BracketList+Icon"/>
    <dgm:cxn modelId="{1D94C916-C35F-4BCA-9E5D-2637941770B6}" srcId="{C0F6072E-6719-4E36-827E-C97BD01133C4}" destId="{06F76888-32FE-467D-81B1-88DE4F323C10}" srcOrd="3" destOrd="0" parTransId="{03DC7428-7BEF-45E2-BED4-FBBE4D0D97D0}" sibTransId="{F063467A-6380-4271-BFCF-4C004A94E403}"/>
    <dgm:cxn modelId="{55EDF826-25EF-4484-91E8-94B4260F93A0}" type="presParOf" srcId="{0ED972E5-9318-415C-99DA-596DD1885701}" destId="{A9500855-6D5E-4F00-A2BD-F17C3CE6AB86}" srcOrd="0" destOrd="0" presId="urn:diagrams.loki3.com/BracketList+Icon"/>
    <dgm:cxn modelId="{E4F622F6-0736-4BD4-AE30-EB7BBE293D04}" type="presParOf" srcId="{A9500855-6D5E-4F00-A2BD-F17C3CE6AB86}" destId="{3994B443-3349-4E75-A5D8-9D5BD1C3FB46}" srcOrd="0" destOrd="0" presId="urn:diagrams.loki3.com/BracketList+Icon"/>
    <dgm:cxn modelId="{FD99F2FE-F7BC-4F69-9BF9-FB6BB3BF2F34}" type="presParOf" srcId="{A9500855-6D5E-4F00-A2BD-F17C3CE6AB86}" destId="{F9DFBD16-0910-478F-B063-69268BD0ED32}" srcOrd="1" destOrd="0" presId="urn:diagrams.loki3.com/BracketList+Icon"/>
    <dgm:cxn modelId="{1D55A7F9-4574-4E73-8A4A-4D9932DD8D54}" type="presParOf" srcId="{A9500855-6D5E-4F00-A2BD-F17C3CE6AB86}" destId="{B697BC2E-0A59-4C0D-9AE1-C919865FE2EE}" srcOrd="2" destOrd="0" presId="urn:diagrams.loki3.com/BracketList+Icon"/>
    <dgm:cxn modelId="{359CAEAD-6590-49BE-B830-AA29E2C487EB}" type="presParOf" srcId="{A9500855-6D5E-4F00-A2BD-F17C3CE6AB86}" destId="{A15549B8-AE84-47E0-BAE2-23ED0544F459}" srcOrd="3" destOrd="0" presId="urn:diagrams.loki3.com/BracketList+Icon"/>
    <dgm:cxn modelId="{AE6DDCF4-A088-4FCB-ADB4-83718EAECA19}" type="presParOf" srcId="{0ED972E5-9318-415C-99DA-596DD1885701}" destId="{03CD9CE8-CC99-4FF3-B785-6F172942A27E}" srcOrd="1" destOrd="0" presId="urn:diagrams.loki3.com/BracketList+Icon"/>
    <dgm:cxn modelId="{81D8E2CB-BE0D-459E-8436-24A7849B10E0}" type="presParOf" srcId="{0ED972E5-9318-415C-99DA-596DD1885701}" destId="{64C2780C-288A-4738-A54A-E28384271E1A}" srcOrd="2" destOrd="0" presId="urn:diagrams.loki3.com/BracketList+Icon"/>
    <dgm:cxn modelId="{7C653E04-5C02-43BD-A963-A2779ADB9F5E}" type="presParOf" srcId="{64C2780C-288A-4738-A54A-E28384271E1A}" destId="{A2DC4BB5-6BC4-4FC2-AE05-8213F8848145}" srcOrd="0" destOrd="0" presId="urn:diagrams.loki3.com/BracketList+Icon"/>
    <dgm:cxn modelId="{0DB3DF40-E3B9-43E5-A4F7-2684BFD61E2C}" type="presParOf" srcId="{64C2780C-288A-4738-A54A-E28384271E1A}" destId="{553BF023-8448-4007-8183-13B86C279561}" srcOrd="1" destOrd="0" presId="urn:diagrams.loki3.com/BracketList+Icon"/>
    <dgm:cxn modelId="{E737B996-0103-482F-BB3D-6A6A891C8330}" type="presParOf" srcId="{64C2780C-288A-4738-A54A-E28384271E1A}" destId="{9B9439F8-82F0-4CDC-B35F-8E94F444F640}" srcOrd="2" destOrd="0" presId="urn:diagrams.loki3.com/BracketList+Icon"/>
    <dgm:cxn modelId="{30D470D0-C5C1-4234-9FDA-F3299587A166}" type="presParOf" srcId="{64C2780C-288A-4738-A54A-E28384271E1A}" destId="{ED8C8162-4DCC-461A-8674-41901E10D211}" srcOrd="3" destOrd="0" presId="urn:diagrams.loki3.com/BracketList+Icon"/>
    <dgm:cxn modelId="{251B5949-B2FF-4B62-ABA7-FF5CDFECF4DA}" type="presParOf" srcId="{0ED972E5-9318-415C-99DA-596DD1885701}" destId="{B22F7288-91D7-4B36-9408-DB2AA6BBA996}" srcOrd="3" destOrd="0" presId="urn:diagrams.loki3.com/BracketList+Icon"/>
    <dgm:cxn modelId="{44059CAB-D9C6-4B0E-A7F7-FA402C8C4E84}" type="presParOf" srcId="{0ED972E5-9318-415C-99DA-596DD1885701}" destId="{40A306B6-4A01-4BBC-9D3F-AFE1E60CFD6A}" srcOrd="4" destOrd="0" presId="urn:diagrams.loki3.com/BracketList+Icon"/>
    <dgm:cxn modelId="{FFB782FC-988F-4222-AC0D-9BDAC72EDE74}" type="presParOf" srcId="{40A306B6-4A01-4BBC-9D3F-AFE1E60CFD6A}" destId="{49E1F68A-BB2B-4F1B-867E-9E3AC453701B}" srcOrd="0" destOrd="0" presId="urn:diagrams.loki3.com/BracketList+Icon"/>
    <dgm:cxn modelId="{C24B3A4E-CF15-41A6-AD0A-C4F9DD9E2415}" type="presParOf" srcId="{40A306B6-4A01-4BBC-9D3F-AFE1E60CFD6A}" destId="{35998911-15E0-438F-82CB-B0A1347D8113}" srcOrd="1" destOrd="0" presId="urn:diagrams.loki3.com/BracketList+Icon"/>
    <dgm:cxn modelId="{E977681A-CA27-4FFC-8D7B-7BB3C3ED2212}" type="presParOf" srcId="{40A306B6-4A01-4BBC-9D3F-AFE1E60CFD6A}" destId="{72C28853-1CB6-41E2-B84C-B711A9DAA91F}" srcOrd="2" destOrd="0" presId="urn:diagrams.loki3.com/BracketList+Icon"/>
    <dgm:cxn modelId="{8FAE043A-2F3D-4FD3-AC32-B548346C7076}" type="presParOf" srcId="{40A306B6-4A01-4BBC-9D3F-AFE1E60CFD6A}" destId="{3BCF7B8A-E168-4A79-8EA1-81546D58C1CF}" srcOrd="3" destOrd="0" presId="urn:diagrams.loki3.com/BracketList+Icon"/>
    <dgm:cxn modelId="{D3AA196A-B1F3-4BA1-8D67-76EB6DB742E3}" type="presParOf" srcId="{0ED972E5-9318-415C-99DA-596DD1885701}" destId="{46C64B39-C68C-4418-9088-74C650D5A51C}" srcOrd="5" destOrd="0" presId="urn:diagrams.loki3.com/BracketList+Icon"/>
    <dgm:cxn modelId="{30E33AE0-9BD8-48BC-B71A-1CA73CE5D386}" type="presParOf" srcId="{0ED972E5-9318-415C-99DA-596DD1885701}" destId="{9CC01C2F-CD88-447C-9216-94B4507508C7}" srcOrd="6" destOrd="0" presId="urn:diagrams.loki3.com/BracketList+Icon"/>
    <dgm:cxn modelId="{F96996DA-1020-41CB-BD0B-205FAF5765B2}" type="presParOf" srcId="{9CC01C2F-CD88-447C-9216-94B4507508C7}" destId="{27840822-0C97-4DB3-B0C1-2956F2880F79}" srcOrd="0" destOrd="0" presId="urn:diagrams.loki3.com/BracketList+Icon"/>
    <dgm:cxn modelId="{F5FDE28E-AC2B-4704-9683-DBDD52A8092D}" type="presParOf" srcId="{9CC01C2F-CD88-447C-9216-94B4507508C7}" destId="{F88082CF-C342-4DBE-9326-25CF41B9AA71}" srcOrd="1" destOrd="0" presId="urn:diagrams.loki3.com/BracketList+Icon"/>
    <dgm:cxn modelId="{83FB8432-3FAE-4629-A85B-903A22D60A7C}" type="presParOf" srcId="{9CC01C2F-CD88-447C-9216-94B4507508C7}" destId="{F50D0BCD-6E9B-4E34-BA65-71875FB07D04}" srcOrd="2" destOrd="0" presId="urn:diagrams.loki3.com/BracketList+Icon"/>
    <dgm:cxn modelId="{52E52362-03F4-46FE-883A-44C432051135}" type="presParOf" srcId="{9CC01C2F-CD88-447C-9216-94B4507508C7}" destId="{770665CB-09D5-49B9-8CEE-CB32410DD8B3}" srcOrd="3" destOrd="0" presId="urn:diagrams.loki3.com/BracketList+Icon"/>
    <dgm:cxn modelId="{780DAE62-E16E-48DE-BE8D-AE08846BB984}" type="presParOf" srcId="{0ED972E5-9318-415C-99DA-596DD1885701}" destId="{81B60E07-06BF-4482-9518-CF0C1526760A}" srcOrd="7" destOrd="0" presId="urn:diagrams.loki3.com/BracketList+Icon"/>
    <dgm:cxn modelId="{8C923D88-4808-4DCF-9F76-522A72EF3522}" type="presParOf" srcId="{0ED972E5-9318-415C-99DA-596DD1885701}" destId="{96EB7610-C12D-48D4-A277-C359D301B019}" srcOrd="8" destOrd="0" presId="urn:diagrams.loki3.com/BracketList+Icon"/>
    <dgm:cxn modelId="{CDF3E635-348A-4CFF-AAC1-78D1257653A4}" type="presParOf" srcId="{96EB7610-C12D-48D4-A277-C359D301B019}" destId="{A89A2E5A-9648-4026-A144-C2DBD945C2FC}" srcOrd="0" destOrd="0" presId="urn:diagrams.loki3.com/BracketList+Icon"/>
    <dgm:cxn modelId="{D02268A0-0904-46E8-A2AF-07C06030BEA2}" type="presParOf" srcId="{96EB7610-C12D-48D4-A277-C359D301B019}" destId="{F885A112-B79E-40F3-BB11-DD83C8BF1B05}" srcOrd="1" destOrd="0" presId="urn:diagrams.loki3.com/BracketList+Icon"/>
    <dgm:cxn modelId="{DC7D0001-E67B-4EC9-9ED9-6A9C9E78BFCC}" type="presParOf" srcId="{96EB7610-C12D-48D4-A277-C359D301B019}" destId="{AA7A7CE7-643A-4667-AC84-5828693BAE1F}" srcOrd="2" destOrd="0" presId="urn:diagrams.loki3.com/BracketList+Icon"/>
    <dgm:cxn modelId="{9BE6128A-FE35-4223-AC61-C297BA56E68E}" type="presParOf" srcId="{96EB7610-C12D-48D4-A277-C359D301B019}" destId="{42554DAF-81EB-4DAB-85A4-A173B0165DE6}"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B68D7-143F-4442-AF56-A4402E76F0BD}">
      <dsp:nvSpPr>
        <dsp:cNvPr id="0" name=""/>
        <dsp:cNvSpPr/>
      </dsp:nvSpPr>
      <dsp:spPr>
        <a:xfrm>
          <a:off x="2657855" y="2305"/>
          <a:ext cx="2990088" cy="110871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Public </a:t>
          </a:r>
          <a:r>
            <a:rPr lang="en-CA" sz="2000" i="1" kern="1200" dirty="0" smtClean="0"/>
            <a:t>Attitudes</a:t>
          </a:r>
          <a:r>
            <a:rPr lang="en-CA" sz="2000" kern="1200" dirty="0" smtClean="0"/>
            <a:t> Towards Science</a:t>
          </a:r>
          <a:endParaRPr lang="en-CA" sz="2000" kern="1200" dirty="0"/>
        </a:p>
      </dsp:txBody>
      <dsp:txXfrm>
        <a:off x="2711978" y="56428"/>
        <a:ext cx="2881842" cy="1000473"/>
      </dsp:txXfrm>
    </dsp:sp>
    <dsp:sp modelId="{6CAAD390-B823-4DB6-9DAE-551A1206D483}">
      <dsp:nvSpPr>
        <dsp:cNvPr id="0" name=""/>
        <dsp:cNvSpPr/>
      </dsp:nvSpPr>
      <dsp:spPr>
        <a:xfrm>
          <a:off x="2657855" y="1166460"/>
          <a:ext cx="2990088" cy="110871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Public Science </a:t>
          </a:r>
          <a:r>
            <a:rPr lang="en-CA" sz="2000" i="1" kern="1200" dirty="0" smtClean="0"/>
            <a:t>Engagement</a:t>
          </a:r>
          <a:endParaRPr lang="en-CA" sz="2000" i="1" kern="1200" dirty="0"/>
        </a:p>
      </dsp:txBody>
      <dsp:txXfrm>
        <a:off x="2711978" y="1220583"/>
        <a:ext cx="2881842" cy="1000473"/>
      </dsp:txXfrm>
    </dsp:sp>
    <dsp:sp modelId="{4679F89D-7C67-4D2A-B8DC-F1922D6E78F8}">
      <dsp:nvSpPr>
        <dsp:cNvPr id="0" name=""/>
        <dsp:cNvSpPr/>
      </dsp:nvSpPr>
      <dsp:spPr>
        <a:xfrm>
          <a:off x="2657855" y="2330615"/>
          <a:ext cx="2990088" cy="110871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Public Science </a:t>
          </a:r>
          <a:r>
            <a:rPr lang="en-CA" sz="2000" i="1" kern="1200" dirty="0" smtClean="0"/>
            <a:t>Knowledge</a:t>
          </a:r>
          <a:endParaRPr lang="en-CA" sz="2000" i="1" kern="1200" dirty="0"/>
        </a:p>
      </dsp:txBody>
      <dsp:txXfrm>
        <a:off x="2711978" y="2384738"/>
        <a:ext cx="2881842" cy="1000473"/>
      </dsp:txXfrm>
    </dsp:sp>
    <dsp:sp modelId="{5E019B99-9C77-4286-9884-26C5E0DC9636}">
      <dsp:nvSpPr>
        <dsp:cNvPr id="0" name=""/>
        <dsp:cNvSpPr/>
      </dsp:nvSpPr>
      <dsp:spPr>
        <a:xfrm>
          <a:off x="2657855" y="3494771"/>
          <a:ext cx="2990088" cy="1108719"/>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Science &amp; Technology </a:t>
          </a:r>
          <a:r>
            <a:rPr lang="en-CA" sz="2000" i="1" kern="1200" dirty="0" smtClean="0"/>
            <a:t>Skills</a:t>
          </a:r>
          <a:endParaRPr lang="en-CA" sz="2000" i="1" kern="1200" dirty="0"/>
        </a:p>
      </dsp:txBody>
      <dsp:txXfrm>
        <a:off x="2711978" y="3548894"/>
        <a:ext cx="2881842" cy="1000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1CD9-CE54-4820-9C66-6890B36C9144}">
      <dsp:nvSpPr>
        <dsp:cNvPr id="0" name=""/>
        <dsp:cNvSpPr/>
      </dsp:nvSpPr>
      <dsp:spPr>
        <a:xfrm>
          <a:off x="0" y="388174"/>
          <a:ext cx="7429500" cy="22443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612" tIns="520700" rIns="576612" bIns="128016" numCol="1" spcCol="1270" anchor="t" anchorCtr="0">
          <a:noAutofit/>
        </a:bodyPr>
        <a:lstStyle/>
        <a:p>
          <a:pPr marL="171450" lvl="1" indent="-171450" algn="l" defTabSz="800100">
            <a:lnSpc>
              <a:spcPct val="90000"/>
            </a:lnSpc>
            <a:spcBef>
              <a:spcPct val="0"/>
            </a:spcBef>
            <a:spcAft>
              <a:spcPts val="600"/>
            </a:spcAft>
            <a:buChar char="••"/>
          </a:pPr>
          <a:r>
            <a:rPr lang="en-CA" sz="1800" i="1" kern="1200" dirty="0" smtClean="0"/>
            <a:t>Science and technology are making our lives healthier, easier, and more comfortable.</a:t>
          </a:r>
          <a:endParaRPr lang="en-CA" sz="1800" kern="1200" dirty="0"/>
        </a:p>
        <a:p>
          <a:pPr marL="171450" lvl="1" indent="-171450" algn="l" defTabSz="800100">
            <a:lnSpc>
              <a:spcPct val="90000"/>
            </a:lnSpc>
            <a:spcBef>
              <a:spcPct val="0"/>
            </a:spcBef>
            <a:spcAft>
              <a:spcPts val="600"/>
            </a:spcAft>
            <a:buChar char="••"/>
          </a:pPr>
          <a:r>
            <a:rPr lang="en-CA" sz="1800" i="1" kern="1200" dirty="0" smtClean="0"/>
            <a:t>With the application of science and new technology, work will become more interesting.</a:t>
          </a:r>
          <a:endParaRPr lang="en-CA" sz="1800" kern="1200" dirty="0"/>
        </a:p>
        <a:p>
          <a:pPr marL="171450" lvl="1" indent="-171450" algn="l" defTabSz="800100">
            <a:lnSpc>
              <a:spcPct val="90000"/>
            </a:lnSpc>
            <a:spcBef>
              <a:spcPct val="0"/>
            </a:spcBef>
            <a:spcAft>
              <a:spcPts val="600"/>
            </a:spcAft>
            <a:buChar char="••"/>
          </a:pPr>
          <a:r>
            <a:rPr lang="en-CA" sz="1800" i="1" kern="1200" dirty="0" smtClean="0"/>
            <a:t>Because of science and technology, there will be more opportunities for the next generation.</a:t>
          </a:r>
          <a:endParaRPr lang="en-CA" sz="1800" kern="1200" dirty="0"/>
        </a:p>
      </dsp:txBody>
      <dsp:txXfrm>
        <a:off x="0" y="388174"/>
        <a:ext cx="7429500" cy="2244375"/>
      </dsp:txXfrm>
    </dsp:sp>
    <dsp:sp modelId="{8E79D5D6-36B5-4362-9CAA-40D7EBD70668}">
      <dsp:nvSpPr>
        <dsp:cNvPr id="0" name=""/>
        <dsp:cNvSpPr/>
      </dsp:nvSpPr>
      <dsp:spPr>
        <a:xfrm>
          <a:off x="371475" y="19174"/>
          <a:ext cx="5733716" cy="73800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2" tIns="0" rIns="196572" bIns="0" numCol="1" spcCol="1270" anchor="ctr" anchorCtr="0">
          <a:noAutofit/>
        </a:bodyPr>
        <a:lstStyle/>
        <a:p>
          <a:pPr lvl="0" algn="l" defTabSz="889000">
            <a:lnSpc>
              <a:spcPct val="90000"/>
            </a:lnSpc>
            <a:spcBef>
              <a:spcPct val="0"/>
            </a:spcBef>
            <a:spcAft>
              <a:spcPct val="35000"/>
            </a:spcAft>
          </a:pPr>
          <a:r>
            <a:rPr lang="en-CA" sz="2000" b="1" kern="1200" dirty="0" smtClean="0"/>
            <a:t>Attitudes towards the promise of science</a:t>
          </a:r>
          <a:endParaRPr lang="en-CA" sz="2000" b="1" kern="1200" dirty="0"/>
        </a:p>
      </dsp:txBody>
      <dsp:txXfrm>
        <a:off x="407501" y="55200"/>
        <a:ext cx="5661664" cy="665948"/>
      </dsp:txXfrm>
    </dsp:sp>
    <dsp:sp modelId="{1FD66D33-5251-4C21-BD6D-00A5D94C9688}">
      <dsp:nvSpPr>
        <dsp:cNvPr id="0" name=""/>
        <dsp:cNvSpPr/>
      </dsp:nvSpPr>
      <dsp:spPr>
        <a:xfrm>
          <a:off x="0" y="3136549"/>
          <a:ext cx="7429500" cy="17718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612" tIns="520700" rIns="576612" bIns="128016" numCol="1" spcCol="1270" anchor="t" anchorCtr="0">
          <a:noAutofit/>
        </a:bodyPr>
        <a:lstStyle/>
        <a:p>
          <a:pPr marL="171450" lvl="1" indent="-171450" algn="l" defTabSz="800100">
            <a:lnSpc>
              <a:spcPct val="90000"/>
            </a:lnSpc>
            <a:spcBef>
              <a:spcPct val="0"/>
            </a:spcBef>
            <a:spcAft>
              <a:spcPts val="600"/>
            </a:spcAft>
            <a:buChar char="••"/>
          </a:pPr>
          <a:r>
            <a:rPr lang="en-CA" sz="1800" i="1" kern="1200" dirty="0" smtClean="0"/>
            <a:t>It is not important for me to know about science in my daily life.</a:t>
          </a:r>
          <a:endParaRPr lang="en-CA" sz="1800" kern="1200" dirty="0"/>
        </a:p>
        <a:p>
          <a:pPr marL="171450" lvl="1" indent="-171450" algn="l" defTabSz="800100">
            <a:lnSpc>
              <a:spcPct val="90000"/>
            </a:lnSpc>
            <a:spcBef>
              <a:spcPct val="0"/>
            </a:spcBef>
            <a:spcAft>
              <a:spcPts val="600"/>
            </a:spcAft>
            <a:buChar char="••"/>
          </a:pPr>
          <a:r>
            <a:rPr lang="en-CA" sz="1800" i="1" kern="1200" dirty="0" smtClean="0"/>
            <a:t>We depend too much on science and not enough on faith.</a:t>
          </a:r>
          <a:endParaRPr lang="en-CA" sz="1800" kern="1200" dirty="0"/>
        </a:p>
        <a:p>
          <a:pPr marL="171450" lvl="1" indent="-171450" algn="l" defTabSz="800100">
            <a:lnSpc>
              <a:spcPct val="90000"/>
            </a:lnSpc>
            <a:spcBef>
              <a:spcPct val="0"/>
            </a:spcBef>
            <a:spcAft>
              <a:spcPts val="600"/>
            </a:spcAft>
            <a:buChar char="••"/>
          </a:pPr>
          <a:r>
            <a:rPr lang="en-CA" sz="1800" i="1" kern="1200" dirty="0" smtClean="0"/>
            <a:t>Science makes our way of life change too fast.</a:t>
          </a:r>
          <a:endParaRPr lang="en-CA" sz="1800" kern="1200" dirty="0"/>
        </a:p>
      </dsp:txBody>
      <dsp:txXfrm>
        <a:off x="0" y="3136549"/>
        <a:ext cx="7429500" cy="1771875"/>
      </dsp:txXfrm>
    </dsp:sp>
    <dsp:sp modelId="{C60ECA4C-E2C7-4181-8DB9-6C7C556D821D}">
      <dsp:nvSpPr>
        <dsp:cNvPr id="0" name=""/>
        <dsp:cNvSpPr/>
      </dsp:nvSpPr>
      <dsp:spPr>
        <a:xfrm>
          <a:off x="371475" y="2767549"/>
          <a:ext cx="5769809" cy="73800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2" tIns="0" rIns="196572" bIns="0" numCol="1" spcCol="1270" anchor="ctr" anchorCtr="0">
          <a:noAutofit/>
        </a:bodyPr>
        <a:lstStyle/>
        <a:p>
          <a:pPr lvl="0" algn="l" defTabSz="889000">
            <a:lnSpc>
              <a:spcPct val="90000"/>
            </a:lnSpc>
            <a:spcBef>
              <a:spcPct val="0"/>
            </a:spcBef>
            <a:spcAft>
              <a:spcPct val="35000"/>
            </a:spcAft>
          </a:pPr>
          <a:r>
            <a:rPr lang="en-CA" sz="2000" b="1" kern="1200" dirty="0" smtClean="0"/>
            <a:t>Reservations about science</a:t>
          </a:r>
          <a:endParaRPr lang="en-CA" sz="2000" b="1" kern="1200" dirty="0"/>
        </a:p>
      </dsp:txBody>
      <dsp:txXfrm>
        <a:off x="407501" y="2803575"/>
        <a:ext cx="5697757"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4B443-3349-4E75-A5D8-9D5BD1C3FB46}">
      <dsp:nvSpPr>
        <dsp:cNvPr id="0" name=""/>
        <dsp:cNvSpPr/>
      </dsp:nvSpPr>
      <dsp:spPr>
        <a:xfrm>
          <a:off x="0" y="32052"/>
          <a:ext cx="21717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CA" sz="1400" b="1" kern="1200" dirty="0" smtClean="0">
              <a:solidFill>
                <a:schemeClr val="bg2"/>
              </a:solidFill>
            </a:rPr>
            <a:t>Supporting Lifelong Science Learning</a:t>
          </a:r>
          <a:endParaRPr lang="en-CA" sz="1400" b="1" kern="1200" dirty="0">
            <a:solidFill>
              <a:schemeClr val="bg2"/>
            </a:solidFill>
          </a:endParaRPr>
        </a:p>
      </dsp:txBody>
      <dsp:txXfrm>
        <a:off x="0" y="32052"/>
        <a:ext cx="2171700" cy="851400"/>
      </dsp:txXfrm>
    </dsp:sp>
    <dsp:sp modelId="{F9DFBD16-0910-478F-B063-69268BD0ED32}">
      <dsp:nvSpPr>
        <dsp:cNvPr id="0" name=""/>
        <dsp:cNvSpPr/>
      </dsp:nvSpPr>
      <dsp:spPr>
        <a:xfrm>
          <a:off x="2171699" y="32052"/>
          <a:ext cx="434340" cy="8514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549B8-AE84-47E0-BAE2-23ED0544F459}">
      <dsp:nvSpPr>
        <dsp:cNvPr id="0" name=""/>
        <dsp:cNvSpPr/>
      </dsp:nvSpPr>
      <dsp:spPr>
        <a:xfrm>
          <a:off x="2779775" y="32052"/>
          <a:ext cx="5907024" cy="851400"/>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CA" sz="1200" kern="1200" dirty="0" smtClean="0"/>
            <a:t>Need for effective formal science education system; and</a:t>
          </a:r>
          <a:endParaRPr lang="en-CA" sz="1200" kern="1200" dirty="0"/>
        </a:p>
        <a:p>
          <a:pPr marL="114300" lvl="1" indent="-114300" algn="l" defTabSz="533400">
            <a:lnSpc>
              <a:spcPct val="90000"/>
            </a:lnSpc>
            <a:spcBef>
              <a:spcPct val="0"/>
            </a:spcBef>
            <a:spcAft>
              <a:spcPct val="15000"/>
            </a:spcAft>
            <a:buChar char="••"/>
          </a:pPr>
          <a:r>
            <a:rPr lang="en-CA" sz="1200" kern="1200" dirty="0" smtClean="0"/>
            <a:t>Informal science learning resources that adults continue to access throughout their lives.</a:t>
          </a:r>
          <a:endParaRPr lang="en-CA" sz="1200" kern="1200" dirty="0"/>
        </a:p>
      </dsp:txBody>
      <dsp:txXfrm>
        <a:off x="2779775" y="32052"/>
        <a:ext cx="5907024" cy="851400"/>
      </dsp:txXfrm>
    </dsp:sp>
    <dsp:sp modelId="{A2DC4BB5-6BC4-4FC2-AE05-8213F8848145}">
      <dsp:nvSpPr>
        <dsp:cNvPr id="0" name=""/>
        <dsp:cNvSpPr/>
      </dsp:nvSpPr>
      <dsp:spPr>
        <a:xfrm>
          <a:off x="0" y="1038252"/>
          <a:ext cx="21717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CA" sz="1400" b="1" kern="1200" dirty="0" smtClean="0">
              <a:solidFill>
                <a:schemeClr val="bg2"/>
              </a:solidFill>
            </a:rPr>
            <a:t>Making Science Inclusive</a:t>
          </a:r>
          <a:endParaRPr lang="en-CA" sz="1400" b="1" kern="1200" dirty="0">
            <a:solidFill>
              <a:schemeClr val="bg2"/>
            </a:solidFill>
          </a:endParaRPr>
        </a:p>
      </dsp:txBody>
      <dsp:txXfrm>
        <a:off x="0" y="1038252"/>
        <a:ext cx="2171700" cy="851400"/>
      </dsp:txXfrm>
    </dsp:sp>
    <dsp:sp modelId="{553BF023-8448-4007-8183-13B86C279561}">
      <dsp:nvSpPr>
        <dsp:cNvPr id="0" name=""/>
        <dsp:cNvSpPr/>
      </dsp:nvSpPr>
      <dsp:spPr>
        <a:xfrm>
          <a:off x="2171699" y="1038252"/>
          <a:ext cx="434340" cy="8514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C8162-4DCC-461A-8674-41901E10D211}">
      <dsp:nvSpPr>
        <dsp:cNvPr id="0" name=""/>
        <dsp:cNvSpPr/>
      </dsp:nvSpPr>
      <dsp:spPr>
        <a:xfrm>
          <a:off x="2779775" y="1038252"/>
          <a:ext cx="5907024" cy="851400"/>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CA" sz="1200" kern="1200" dirty="0" smtClean="0"/>
            <a:t>Target existing inequalities</a:t>
          </a:r>
          <a:endParaRPr lang="en-CA" sz="1200" kern="1200" dirty="0"/>
        </a:p>
        <a:p>
          <a:pPr marL="114300" lvl="1" indent="-114300" algn="l" defTabSz="533400">
            <a:lnSpc>
              <a:spcPct val="90000"/>
            </a:lnSpc>
            <a:spcBef>
              <a:spcPct val="0"/>
            </a:spcBef>
            <a:spcAft>
              <a:spcPct val="15000"/>
            </a:spcAft>
            <a:buChar char="••"/>
          </a:pPr>
          <a:r>
            <a:rPr lang="en-CA" sz="1200" kern="1200" dirty="0" smtClean="0"/>
            <a:t>Adapt learning and engagement strategies to the cultural context and audience</a:t>
          </a:r>
          <a:endParaRPr lang="en-CA" sz="1200" kern="1200" dirty="0"/>
        </a:p>
      </dsp:txBody>
      <dsp:txXfrm>
        <a:off x="2779775" y="1038252"/>
        <a:ext cx="5907024" cy="851400"/>
      </dsp:txXfrm>
    </dsp:sp>
    <dsp:sp modelId="{49E1F68A-BB2B-4F1B-867E-9E3AC453701B}">
      <dsp:nvSpPr>
        <dsp:cNvPr id="0" name=""/>
        <dsp:cNvSpPr/>
      </dsp:nvSpPr>
      <dsp:spPr>
        <a:xfrm>
          <a:off x="0" y="2044453"/>
          <a:ext cx="21717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CA" sz="1400" b="1" kern="1200" dirty="0" smtClean="0">
              <a:solidFill>
                <a:schemeClr val="bg2"/>
              </a:solidFill>
            </a:rPr>
            <a:t>Adapting to New Technologies</a:t>
          </a:r>
          <a:endParaRPr lang="en-CA" sz="1400" b="1" kern="1200" dirty="0">
            <a:solidFill>
              <a:schemeClr val="bg2"/>
            </a:solidFill>
          </a:endParaRPr>
        </a:p>
      </dsp:txBody>
      <dsp:txXfrm>
        <a:off x="0" y="2044453"/>
        <a:ext cx="2171700" cy="851400"/>
      </dsp:txXfrm>
    </dsp:sp>
    <dsp:sp modelId="{35998911-15E0-438F-82CB-B0A1347D8113}">
      <dsp:nvSpPr>
        <dsp:cNvPr id="0" name=""/>
        <dsp:cNvSpPr/>
      </dsp:nvSpPr>
      <dsp:spPr>
        <a:xfrm>
          <a:off x="2171699" y="2044453"/>
          <a:ext cx="434340" cy="8514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F7B8A-E168-4A79-8EA1-81546D58C1CF}">
      <dsp:nvSpPr>
        <dsp:cNvPr id="0" name=""/>
        <dsp:cNvSpPr/>
      </dsp:nvSpPr>
      <dsp:spPr>
        <a:xfrm>
          <a:off x="2779775" y="2044453"/>
          <a:ext cx="5907024" cy="851400"/>
        </a:xfrm>
        <a:prstGeom prst="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CA" sz="1200" kern="1200" dirty="0" smtClean="0"/>
            <a:t>All science culture supporters are adapting to new technologies</a:t>
          </a:r>
          <a:endParaRPr lang="en-CA" sz="1200" kern="1200" dirty="0"/>
        </a:p>
        <a:p>
          <a:pPr marL="114300" lvl="1" indent="-114300" algn="l" defTabSz="533400">
            <a:lnSpc>
              <a:spcPct val="90000"/>
            </a:lnSpc>
            <a:spcBef>
              <a:spcPct val="0"/>
            </a:spcBef>
            <a:spcAft>
              <a:spcPct val="15000"/>
            </a:spcAft>
            <a:buChar char="••"/>
          </a:pPr>
          <a:r>
            <a:rPr lang="en-CA" sz="1200" kern="1200" dirty="0" smtClean="0"/>
            <a:t>Use new technologies to connect to new audiences, customize learning</a:t>
          </a:r>
          <a:endParaRPr lang="en-CA" sz="1200" kern="1200" dirty="0"/>
        </a:p>
        <a:p>
          <a:pPr marL="114300" lvl="1" indent="-114300" algn="l" defTabSz="533400">
            <a:lnSpc>
              <a:spcPct val="90000"/>
            </a:lnSpc>
            <a:spcBef>
              <a:spcPct val="0"/>
            </a:spcBef>
            <a:spcAft>
              <a:spcPct val="15000"/>
            </a:spcAft>
            <a:buChar char="••"/>
          </a:pPr>
          <a:r>
            <a:rPr lang="en-CA" sz="1200" kern="1200" dirty="0" smtClean="0"/>
            <a:t>Adjust to changing business models</a:t>
          </a:r>
          <a:endParaRPr lang="en-CA" sz="1200" kern="1200" dirty="0"/>
        </a:p>
      </dsp:txBody>
      <dsp:txXfrm>
        <a:off x="2779775" y="2044453"/>
        <a:ext cx="5907024" cy="851400"/>
      </dsp:txXfrm>
    </dsp:sp>
    <dsp:sp modelId="{27840822-0C97-4DB3-B0C1-2956F2880F79}">
      <dsp:nvSpPr>
        <dsp:cNvPr id="0" name=""/>
        <dsp:cNvSpPr/>
      </dsp:nvSpPr>
      <dsp:spPr>
        <a:xfrm>
          <a:off x="0" y="3050653"/>
          <a:ext cx="21717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CA" sz="1400" b="1" kern="1200" dirty="0" smtClean="0"/>
            <a:t>Enhancing Science Communication and Engagement</a:t>
          </a:r>
          <a:endParaRPr lang="en-CA" sz="1400" b="1" kern="1200" dirty="0"/>
        </a:p>
      </dsp:txBody>
      <dsp:txXfrm>
        <a:off x="0" y="3050653"/>
        <a:ext cx="2171700" cy="851400"/>
      </dsp:txXfrm>
    </dsp:sp>
    <dsp:sp modelId="{F88082CF-C342-4DBE-9326-25CF41B9AA71}">
      <dsp:nvSpPr>
        <dsp:cNvPr id="0" name=""/>
        <dsp:cNvSpPr/>
      </dsp:nvSpPr>
      <dsp:spPr>
        <a:xfrm>
          <a:off x="2171699" y="3050653"/>
          <a:ext cx="434340" cy="8514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0665CB-09D5-49B9-8CEE-CB32410DD8B3}">
      <dsp:nvSpPr>
        <dsp:cNvPr id="0" name=""/>
        <dsp:cNvSpPr/>
      </dsp:nvSpPr>
      <dsp:spPr>
        <a:xfrm>
          <a:off x="2779775" y="3050653"/>
          <a:ext cx="5907024" cy="85140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CA" sz="1200" kern="1200" dirty="0" smtClean="0"/>
            <a:t>Create incentives for public science communication</a:t>
          </a:r>
          <a:endParaRPr lang="en-CA" sz="1200" kern="1200" dirty="0"/>
        </a:p>
        <a:p>
          <a:pPr marL="114300" lvl="1" indent="-114300" algn="l" defTabSz="533400">
            <a:lnSpc>
              <a:spcPct val="90000"/>
            </a:lnSpc>
            <a:spcBef>
              <a:spcPct val="0"/>
            </a:spcBef>
            <a:spcAft>
              <a:spcPct val="15000"/>
            </a:spcAft>
            <a:buChar char="••"/>
          </a:pPr>
          <a:r>
            <a:rPr lang="en-CA" sz="1200" kern="1200" dirty="0" smtClean="0"/>
            <a:t>Engage </a:t>
          </a:r>
          <a:r>
            <a:rPr lang="en-US" sz="1200" kern="1200" dirty="0" smtClean="0">
              <a:solidFill>
                <a:schemeClr val="bg1"/>
              </a:solidFill>
              <a:effectLst/>
              <a:latin typeface="Arial" charset="0"/>
              <a:ea typeface="+mn-ea"/>
              <a:cs typeface="+mn-cs"/>
            </a:rPr>
            <a:t>the public in areas of science decision-making </a:t>
          </a:r>
          <a:endParaRPr lang="en-CA" sz="1200" kern="1200" dirty="0">
            <a:solidFill>
              <a:schemeClr val="bg1"/>
            </a:solidFill>
          </a:endParaRPr>
        </a:p>
        <a:p>
          <a:pPr marL="114300" lvl="1" indent="-114300" algn="l" defTabSz="533400">
            <a:lnSpc>
              <a:spcPct val="90000"/>
            </a:lnSpc>
            <a:spcBef>
              <a:spcPct val="0"/>
            </a:spcBef>
            <a:spcAft>
              <a:spcPct val="15000"/>
            </a:spcAft>
            <a:buChar char="••"/>
          </a:pPr>
          <a:r>
            <a:rPr lang="en-CA" sz="1200" kern="1200" dirty="0" smtClean="0"/>
            <a:t>Acknowledge controversy and debate</a:t>
          </a:r>
          <a:endParaRPr lang="en-CA" sz="1200" kern="1200" dirty="0"/>
        </a:p>
        <a:p>
          <a:pPr marL="114300" lvl="1" indent="-114300" algn="l" defTabSz="533400">
            <a:lnSpc>
              <a:spcPct val="90000"/>
            </a:lnSpc>
            <a:spcBef>
              <a:spcPct val="0"/>
            </a:spcBef>
            <a:spcAft>
              <a:spcPct val="15000"/>
            </a:spcAft>
            <a:buChar char="••"/>
          </a:pPr>
          <a:r>
            <a:rPr lang="en-CA" sz="1200" kern="1200" dirty="0" smtClean="0"/>
            <a:t>Use connections between science and the arts</a:t>
          </a:r>
          <a:endParaRPr lang="en-CA" sz="1200" kern="1200" dirty="0"/>
        </a:p>
      </dsp:txBody>
      <dsp:txXfrm>
        <a:off x="2779775" y="3050653"/>
        <a:ext cx="5907024" cy="851400"/>
      </dsp:txXfrm>
    </dsp:sp>
    <dsp:sp modelId="{A89A2E5A-9648-4026-A144-C2DBD945C2FC}">
      <dsp:nvSpPr>
        <dsp:cNvPr id="0" name=""/>
        <dsp:cNvSpPr/>
      </dsp:nvSpPr>
      <dsp:spPr>
        <a:xfrm>
          <a:off x="0" y="4056853"/>
          <a:ext cx="217170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CA" sz="1400" b="1" kern="1200" dirty="0" smtClean="0"/>
            <a:t>Providing National or Regional Leadership</a:t>
          </a:r>
          <a:endParaRPr lang="en-CA" sz="1400" b="1" kern="1200" dirty="0"/>
        </a:p>
      </dsp:txBody>
      <dsp:txXfrm>
        <a:off x="0" y="4056853"/>
        <a:ext cx="2171700" cy="851400"/>
      </dsp:txXfrm>
    </dsp:sp>
    <dsp:sp modelId="{F885A112-B79E-40F3-BB11-DD83C8BF1B05}">
      <dsp:nvSpPr>
        <dsp:cNvPr id="0" name=""/>
        <dsp:cNvSpPr/>
      </dsp:nvSpPr>
      <dsp:spPr>
        <a:xfrm>
          <a:off x="2171699" y="4056853"/>
          <a:ext cx="434340" cy="8514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54DAF-81EB-4DAB-85A4-A173B0165DE6}">
      <dsp:nvSpPr>
        <dsp:cNvPr id="0" name=""/>
        <dsp:cNvSpPr/>
      </dsp:nvSpPr>
      <dsp:spPr>
        <a:xfrm>
          <a:off x="2779775" y="4056853"/>
          <a:ext cx="5907024" cy="85140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CA" sz="1200" kern="1200" dirty="0" smtClean="0"/>
            <a:t>Provide leadership and vision</a:t>
          </a:r>
          <a:endParaRPr lang="en-CA" sz="1200" kern="1200" dirty="0"/>
        </a:p>
        <a:p>
          <a:pPr marL="114300" lvl="1" indent="-114300" algn="l" defTabSz="533400">
            <a:lnSpc>
              <a:spcPct val="90000"/>
            </a:lnSpc>
            <a:spcBef>
              <a:spcPct val="0"/>
            </a:spcBef>
            <a:spcAft>
              <a:spcPct val="15000"/>
            </a:spcAft>
            <a:buChar char="••"/>
          </a:pPr>
          <a:r>
            <a:rPr lang="en-CA" sz="1200" kern="1200" dirty="0" smtClean="0"/>
            <a:t>Articulate a framework for coordination and information sharing</a:t>
          </a:r>
          <a:endParaRPr lang="en-CA" sz="1200" kern="1200" dirty="0"/>
        </a:p>
        <a:p>
          <a:pPr marL="114300" lvl="1" indent="-114300" algn="l" defTabSz="533400">
            <a:lnSpc>
              <a:spcPct val="90000"/>
            </a:lnSpc>
            <a:spcBef>
              <a:spcPct val="0"/>
            </a:spcBef>
            <a:spcAft>
              <a:spcPct val="15000"/>
            </a:spcAft>
            <a:buChar char="••"/>
          </a:pPr>
          <a:r>
            <a:rPr lang="en-CA" sz="1200" kern="1200" dirty="0" smtClean="0"/>
            <a:t>Celebrate science</a:t>
          </a:r>
          <a:endParaRPr lang="en-CA" sz="1200" kern="1200" dirty="0"/>
        </a:p>
        <a:p>
          <a:pPr marL="114300" lvl="1" indent="-114300" algn="l" defTabSz="533400">
            <a:lnSpc>
              <a:spcPct val="90000"/>
            </a:lnSpc>
            <a:spcBef>
              <a:spcPct val="0"/>
            </a:spcBef>
            <a:spcAft>
              <a:spcPct val="15000"/>
            </a:spcAft>
            <a:buChar char="••"/>
          </a:pPr>
          <a:r>
            <a:rPr lang="en-CA" sz="1200" kern="1200" dirty="0" smtClean="0"/>
            <a:t>Support science education in the school system</a:t>
          </a:r>
          <a:endParaRPr lang="en-CA" sz="1200" kern="1200" dirty="0"/>
        </a:p>
      </dsp:txBody>
      <dsp:txXfrm>
        <a:off x="2779775" y="4056853"/>
        <a:ext cx="5907024" cy="8514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4" name="Picture 5" descr="Logo JPEG"/>
          <p:cNvPicPr>
            <a:picLocks noChangeAspect="1" noChangeArrowheads="1"/>
          </p:cNvPicPr>
          <p:nvPr/>
        </p:nvPicPr>
        <p:blipFill>
          <a:blip r:embed="rId2" cstate="print"/>
          <a:srcRect r="13516"/>
          <a:stretch>
            <a:fillRect/>
          </a:stretch>
        </p:blipFill>
        <p:spPr bwMode="auto">
          <a:xfrm>
            <a:off x="546245" y="152613"/>
            <a:ext cx="2194719" cy="715351"/>
          </a:xfrm>
          <a:prstGeom prst="rect">
            <a:avLst/>
          </a:prstGeom>
          <a:noFill/>
          <a:ln w="9525">
            <a:noFill/>
            <a:miter lim="800000"/>
            <a:headEnd/>
            <a:tailEnd/>
          </a:ln>
        </p:spPr>
      </p:pic>
      <p:sp>
        <p:nvSpPr>
          <p:cNvPr id="66562" name="Rectangle 2"/>
          <p:cNvSpPr>
            <a:spLocks noGrp="1" noChangeArrowheads="1"/>
          </p:cNvSpPr>
          <p:nvPr>
            <p:ph type="hdr" sz="quarter"/>
          </p:nvPr>
        </p:nvSpPr>
        <p:spPr bwMode="auto">
          <a:xfrm>
            <a:off x="0" y="2"/>
            <a:ext cx="7023100" cy="839345"/>
          </a:xfrm>
          <a:prstGeom prst="rect">
            <a:avLst/>
          </a:prstGeom>
          <a:noFill/>
          <a:ln w="9525" cap="sq">
            <a:noFill/>
            <a:prstDash val="solid"/>
            <a:round/>
            <a:headEnd/>
            <a:tailEnd/>
          </a:ln>
          <a:effectLst/>
        </p:spPr>
        <p:txBody>
          <a:bodyPr vert="horz" wrap="square" lIns="457665" tIns="46635" rIns="457665" bIns="46635" numCol="1" anchor="t" anchorCtr="0" compatLnSpc="1">
            <a:prstTxWarp prst="textNoShape">
              <a:avLst/>
            </a:prstTxWarp>
          </a:bodyPr>
          <a:lstStyle>
            <a:lvl1pPr algn="r" defTabSz="932809">
              <a:spcBef>
                <a:spcPct val="0"/>
              </a:spcBef>
              <a:defRPr sz="800"/>
            </a:lvl1pPr>
          </a:lstStyle>
          <a:p>
            <a:pPr>
              <a:defRPr/>
            </a:pPr>
            <a:r>
              <a:rPr lang="en-CA" dirty="0"/>
              <a:t>  </a:t>
            </a:r>
            <a:endParaRPr lang="en-US" dirty="0"/>
          </a:p>
          <a:p>
            <a:pPr>
              <a:defRPr/>
            </a:pPr>
            <a:endParaRPr lang="en-CA" dirty="0" smtClean="0">
              <a:solidFill>
                <a:schemeClr val="bg1">
                  <a:lumMod val="50000"/>
                </a:schemeClr>
              </a:solidFill>
            </a:endParaRPr>
          </a:p>
          <a:p>
            <a:r>
              <a:rPr lang="en-CA" i="1" dirty="0" smtClean="0"/>
              <a:t>First Meeting of the Expert Panel on </a:t>
            </a:r>
            <a:endParaRPr lang="en-US" dirty="0" smtClean="0"/>
          </a:p>
          <a:p>
            <a:r>
              <a:rPr lang="en-US" i="1" dirty="0" smtClean="0"/>
              <a:t>The State of S&amp;T in Canada</a:t>
            </a:r>
            <a:endParaRPr lang="en-US" dirty="0" smtClean="0"/>
          </a:p>
          <a:p>
            <a:r>
              <a:rPr lang="en-CA" i="1" dirty="0" smtClean="0"/>
              <a:t>Meeting Date: June 1 &amp; 2, 2011</a:t>
            </a:r>
            <a:endParaRPr lang="en-US" dirty="0" smtClean="0"/>
          </a:p>
          <a:p>
            <a:r>
              <a:rPr lang="en-CA" i="1" dirty="0" smtClean="0"/>
              <a:t> </a:t>
            </a:r>
            <a:endParaRPr lang="en-US" dirty="0" smtClean="0"/>
          </a:p>
          <a:p>
            <a:r>
              <a:rPr lang="en-CA" i="1" dirty="0" smtClean="0"/>
              <a:t>Agenda Item #3</a:t>
            </a:r>
            <a:endParaRPr lang="en-US" dirty="0"/>
          </a:p>
        </p:txBody>
      </p:sp>
      <p:sp>
        <p:nvSpPr>
          <p:cNvPr id="66564" name="Rectangle 4"/>
          <p:cNvSpPr>
            <a:spLocks noGrp="1" noChangeArrowheads="1"/>
          </p:cNvSpPr>
          <p:nvPr>
            <p:ph type="ftr" sz="quarter" idx="2"/>
          </p:nvPr>
        </p:nvSpPr>
        <p:spPr bwMode="auto">
          <a:xfrm>
            <a:off x="0" y="8841738"/>
            <a:ext cx="3043343" cy="465773"/>
          </a:xfrm>
          <a:prstGeom prst="rect">
            <a:avLst/>
          </a:prstGeom>
          <a:noFill/>
          <a:ln w="9525">
            <a:noFill/>
            <a:miter lim="800000"/>
            <a:headEnd/>
            <a:tailEnd/>
          </a:ln>
          <a:effectLst/>
        </p:spPr>
        <p:txBody>
          <a:bodyPr vert="horz" wrap="square" lIns="93272" tIns="46635" rIns="93272" bIns="46635" numCol="1" anchor="b" anchorCtr="0" compatLnSpc="1">
            <a:prstTxWarp prst="textNoShape">
              <a:avLst/>
            </a:prstTxWarp>
          </a:bodyPr>
          <a:lstStyle>
            <a:lvl1pPr defTabSz="932809">
              <a:spcBef>
                <a:spcPct val="0"/>
              </a:spcBef>
              <a:defRPr sz="1200"/>
            </a:lvl1pPr>
          </a:lstStyle>
          <a:p>
            <a:pPr>
              <a:defRPr/>
            </a:pPr>
            <a:endParaRPr lang="en-US"/>
          </a:p>
        </p:txBody>
      </p:sp>
      <p:sp>
        <p:nvSpPr>
          <p:cNvPr id="66565" name="Rectangle 5"/>
          <p:cNvSpPr>
            <a:spLocks noGrp="1" noChangeArrowheads="1"/>
          </p:cNvSpPr>
          <p:nvPr>
            <p:ph type="sldNum" sz="quarter" idx="3"/>
          </p:nvPr>
        </p:nvSpPr>
        <p:spPr bwMode="auto">
          <a:xfrm>
            <a:off x="3978133" y="8841738"/>
            <a:ext cx="3043343" cy="465773"/>
          </a:xfrm>
          <a:prstGeom prst="rect">
            <a:avLst/>
          </a:prstGeom>
          <a:noFill/>
          <a:ln w="9525">
            <a:noFill/>
            <a:miter lim="800000"/>
            <a:headEnd/>
            <a:tailEnd/>
          </a:ln>
          <a:effectLst/>
        </p:spPr>
        <p:txBody>
          <a:bodyPr vert="horz" wrap="square" lIns="93272" tIns="46635" rIns="93272" bIns="46635" numCol="1" anchor="b" anchorCtr="0" compatLnSpc="1">
            <a:prstTxWarp prst="textNoShape">
              <a:avLst/>
            </a:prstTxWarp>
          </a:bodyPr>
          <a:lstStyle>
            <a:lvl1pPr algn="r" defTabSz="932809">
              <a:spcBef>
                <a:spcPct val="0"/>
              </a:spcBef>
              <a:defRPr sz="1200"/>
            </a:lvl1pPr>
          </a:lstStyle>
          <a:p>
            <a:pPr>
              <a:defRPr/>
            </a:pPr>
            <a:fld id="{AEE59C9E-96A3-4997-8437-1BC57B0F02F4}" type="slidenum">
              <a:rPr lang="en-US"/>
              <a:pPr>
                <a:defRPr/>
              </a:pPr>
              <a:t>‹#›</a:t>
            </a:fld>
            <a:endParaRPr lang="en-US" dirty="0"/>
          </a:p>
        </p:txBody>
      </p:sp>
    </p:spTree>
    <p:extLst>
      <p:ext uri="{BB962C8B-B14F-4D97-AF65-F5344CB8AC3E}">
        <p14:creationId xmlns:p14="http://schemas.microsoft.com/office/powerpoint/2010/main" val="408513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3"/>
            <a:ext cx="3043343" cy="465773"/>
          </a:xfrm>
          <a:prstGeom prst="rect">
            <a:avLst/>
          </a:prstGeom>
          <a:noFill/>
          <a:ln w="9525">
            <a:noFill/>
            <a:miter lim="800000"/>
            <a:headEnd/>
            <a:tailEnd/>
          </a:ln>
          <a:effectLst/>
        </p:spPr>
        <p:txBody>
          <a:bodyPr vert="horz" wrap="square" lIns="93272" tIns="46635" rIns="93272" bIns="46635" numCol="1" anchor="t" anchorCtr="0" compatLnSpc="1">
            <a:prstTxWarp prst="textNoShape">
              <a:avLst/>
            </a:prstTxWarp>
          </a:bodyPr>
          <a:lstStyle>
            <a:lvl1pPr defTabSz="932809">
              <a:spcBef>
                <a:spcPct val="0"/>
              </a:spcBef>
              <a:defRPr sz="1200"/>
            </a:lvl1pPr>
          </a:lstStyle>
          <a:p>
            <a:pPr>
              <a:defRPr/>
            </a:pPr>
            <a:endParaRPr lang="en-US"/>
          </a:p>
        </p:txBody>
      </p:sp>
      <p:sp>
        <p:nvSpPr>
          <p:cNvPr id="3075" name="Rectangle 3"/>
          <p:cNvSpPr>
            <a:spLocks noGrp="1" noChangeArrowheads="1"/>
          </p:cNvSpPr>
          <p:nvPr>
            <p:ph type="dt" idx="1"/>
          </p:nvPr>
        </p:nvSpPr>
        <p:spPr bwMode="auto">
          <a:xfrm>
            <a:off x="3978133" y="3"/>
            <a:ext cx="3043343" cy="465773"/>
          </a:xfrm>
          <a:prstGeom prst="rect">
            <a:avLst/>
          </a:prstGeom>
          <a:noFill/>
          <a:ln w="9525">
            <a:noFill/>
            <a:miter lim="800000"/>
            <a:headEnd/>
            <a:tailEnd/>
          </a:ln>
          <a:effectLst/>
        </p:spPr>
        <p:txBody>
          <a:bodyPr vert="horz" wrap="square" lIns="93272" tIns="46635" rIns="93272" bIns="46635" numCol="1" anchor="t" anchorCtr="0" compatLnSpc="1">
            <a:prstTxWarp prst="textNoShape">
              <a:avLst/>
            </a:prstTxWarp>
          </a:bodyPr>
          <a:lstStyle>
            <a:lvl1pPr algn="r" defTabSz="932809">
              <a:spcBef>
                <a:spcPct val="0"/>
              </a:spcBef>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2688" y="696913"/>
            <a:ext cx="4657725" cy="34925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2463"/>
            <a:ext cx="5618480" cy="4188778"/>
          </a:xfrm>
          <a:prstGeom prst="rect">
            <a:avLst/>
          </a:prstGeom>
          <a:noFill/>
          <a:ln w="9525">
            <a:noFill/>
            <a:miter lim="800000"/>
            <a:headEnd/>
            <a:tailEnd/>
          </a:ln>
          <a:effectLst/>
        </p:spPr>
        <p:txBody>
          <a:bodyPr vert="horz" wrap="square" lIns="93272" tIns="46635" rIns="93272" bIns="466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1738"/>
            <a:ext cx="3043343" cy="465773"/>
          </a:xfrm>
          <a:prstGeom prst="rect">
            <a:avLst/>
          </a:prstGeom>
          <a:noFill/>
          <a:ln w="9525">
            <a:noFill/>
            <a:miter lim="800000"/>
            <a:headEnd/>
            <a:tailEnd/>
          </a:ln>
          <a:effectLst/>
        </p:spPr>
        <p:txBody>
          <a:bodyPr vert="horz" wrap="square" lIns="93272" tIns="46635" rIns="93272" bIns="46635" numCol="1" anchor="b" anchorCtr="0" compatLnSpc="1">
            <a:prstTxWarp prst="textNoShape">
              <a:avLst/>
            </a:prstTxWarp>
          </a:bodyPr>
          <a:lstStyle>
            <a:lvl1pPr defTabSz="932809">
              <a:spcBef>
                <a:spcPct val="0"/>
              </a:spcBef>
              <a:defRPr sz="1200"/>
            </a:lvl1pPr>
          </a:lstStyle>
          <a:p>
            <a:pPr>
              <a:defRPr/>
            </a:pPr>
            <a:endParaRPr lang="en-US"/>
          </a:p>
        </p:txBody>
      </p:sp>
      <p:sp>
        <p:nvSpPr>
          <p:cNvPr id="3079" name="Rectangle 7"/>
          <p:cNvSpPr>
            <a:spLocks noGrp="1" noChangeArrowheads="1"/>
          </p:cNvSpPr>
          <p:nvPr>
            <p:ph type="sldNum" sz="quarter" idx="5"/>
          </p:nvPr>
        </p:nvSpPr>
        <p:spPr bwMode="auto">
          <a:xfrm>
            <a:off x="3978133" y="8841738"/>
            <a:ext cx="3043343" cy="465773"/>
          </a:xfrm>
          <a:prstGeom prst="rect">
            <a:avLst/>
          </a:prstGeom>
          <a:noFill/>
          <a:ln w="9525">
            <a:noFill/>
            <a:miter lim="800000"/>
            <a:headEnd/>
            <a:tailEnd/>
          </a:ln>
          <a:effectLst/>
        </p:spPr>
        <p:txBody>
          <a:bodyPr vert="horz" wrap="square" lIns="93272" tIns="46635" rIns="93272" bIns="46635" numCol="1" anchor="b" anchorCtr="0" compatLnSpc="1">
            <a:prstTxWarp prst="textNoShape">
              <a:avLst/>
            </a:prstTxWarp>
          </a:bodyPr>
          <a:lstStyle>
            <a:lvl1pPr algn="r" defTabSz="932809">
              <a:spcBef>
                <a:spcPct val="0"/>
              </a:spcBef>
              <a:defRPr sz="1200"/>
            </a:lvl1pPr>
          </a:lstStyle>
          <a:p>
            <a:pPr>
              <a:defRPr/>
            </a:pPr>
            <a:fld id="{EF82736A-BF01-4D15-A55B-3D7EC1B6F27B}" type="slidenum">
              <a:rPr lang="en-US"/>
              <a:pPr>
                <a:defRPr/>
              </a:pPr>
              <a:t>‹#›</a:t>
            </a:fld>
            <a:endParaRPr lang="en-US" dirty="0"/>
          </a:p>
        </p:txBody>
      </p:sp>
    </p:spTree>
    <p:extLst>
      <p:ext uri="{BB962C8B-B14F-4D97-AF65-F5344CB8AC3E}">
        <p14:creationId xmlns:p14="http://schemas.microsoft.com/office/powerpoint/2010/main" val="4269854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C00B1-779D-4C42-B707-44DF06B4BCB4}" type="slidenum">
              <a:rPr lang="en-US"/>
              <a:pPr/>
              <a:t>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defTabSz="933237">
              <a:defRPr/>
            </a:pPr>
            <a:r>
              <a:rPr lang="en-CA" dirty="0" smtClean="0"/>
              <a:t>Thank you for joining us.  Today we are releasing the results of an expert panel assessment regarding the state of Canada’s science culture.  It was conducted by a 14 member expert panel. It was an independent exercise that had us review relevant literature, data and conduct a survey of 2,000 Canadians.  This work now gives us the clearest picture of Canada’s science culture and support system in 25 years.</a:t>
            </a:r>
          </a:p>
          <a:p>
            <a:pPr defTabSz="933237">
              <a:defRPr/>
            </a:pPr>
            <a:endParaRPr lang="en-CA" dirty="0" smtClean="0"/>
          </a:p>
          <a:p>
            <a:pPr defTabSz="933237">
              <a:defRPr/>
            </a:pPr>
            <a:r>
              <a:rPr lang="en-CA" dirty="0" smtClean="0"/>
              <a:t>It is important to note, We were asked to look at the informal systems that make up Canada’s science culture system.  We did not evaluate specific programs or make conclusions regarding science education or government policies.</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350"/>
            <a:ext cx="4081463" cy="3060700"/>
          </a:xfrm>
        </p:spPr>
      </p:sp>
      <p:sp>
        <p:nvSpPr>
          <p:cNvPr id="3" name="Notes Placeholder 2"/>
          <p:cNvSpPr>
            <a:spLocks noGrp="1"/>
          </p:cNvSpPr>
          <p:nvPr>
            <p:ph type="body" idx="1"/>
          </p:nvPr>
        </p:nvSpPr>
        <p:spPr>
          <a:xfrm>
            <a:off x="476585" y="3130550"/>
            <a:ext cx="6221679" cy="5715000"/>
          </a:xfrm>
        </p:spPr>
        <p:txBody>
          <a:bodyPr/>
          <a:lstStyle/>
          <a:p>
            <a:pPr lvl="0"/>
            <a:r>
              <a:rPr lang="en-CA" b="1" i="1" dirty="0" smtClean="0"/>
              <a:t>Jay Ingram</a:t>
            </a:r>
          </a:p>
          <a:p>
            <a:pPr lvl="0"/>
            <a:endParaRPr lang="en-CA" b="1" dirty="0" smtClean="0"/>
          </a:p>
          <a:p>
            <a:pPr lvl="0"/>
            <a:r>
              <a:rPr lang="en-CA" b="1" dirty="0" smtClean="0"/>
              <a:t>However</a:t>
            </a:r>
            <a:r>
              <a:rPr lang="en-CA" b="1" dirty="0"/>
              <a:t>, it is also true that many Canadians are still unable to correctly answer basic true or false questions about science.</a:t>
            </a:r>
          </a:p>
          <a:p>
            <a:pPr lvl="0"/>
            <a:endParaRPr lang="en-CA" dirty="0"/>
          </a:p>
          <a:p>
            <a:r>
              <a:rPr lang="en-CA" dirty="0"/>
              <a:t>For example, only 53% of Canadians know that antibiotics do not kill viruses.  Likewise nearly half of Canadians incorrectly believe that lasers are caused by focusing sound waves.</a:t>
            </a:r>
          </a:p>
          <a:p>
            <a:endParaRPr lang="en-CA" dirty="0"/>
          </a:p>
          <a:p>
            <a:r>
              <a:rPr lang="en-CA" dirty="0"/>
              <a:t>However, these results still reflect some good news. Compared to responses from a 2010 American survey with the same questions, Canadians perform better on all but one question.  </a:t>
            </a:r>
          </a:p>
          <a:p>
            <a:endParaRPr lang="en-CA" dirty="0"/>
          </a:p>
          <a:p>
            <a:endParaRPr lang="en-US" sz="1800" dirty="0"/>
          </a:p>
        </p:txBody>
      </p:sp>
      <p:sp>
        <p:nvSpPr>
          <p:cNvPr id="4" name="Slide Number Placeholder 3"/>
          <p:cNvSpPr>
            <a:spLocks noGrp="1"/>
          </p:cNvSpPr>
          <p:nvPr>
            <p:ph type="sldNum" sz="quarter" idx="10"/>
          </p:nvPr>
        </p:nvSpPr>
        <p:spPr/>
        <p:txBody>
          <a:bodyPr/>
          <a:lstStyle/>
          <a:p>
            <a:pPr>
              <a:defRPr/>
            </a:pPr>
            <a:fld id="{EF82736A-BF01-4D15-A55B-3D7EC1B6F27B}" type="slidenum">
              <a:rPr lang="en-US" smtClean="0"/>
              <a:pPr>
                <a:defRPr/>
              </a:pPr>
              <a:t>10</a:t>
            </a:fld>
            <a:endParaRPr lang="en-US" dirty="0"/>
          </a:p>
        </p:txBody>
      </p:sp>
    </p:spTree>
    <p:extLst>
      <p:ext uri="{BB962C8B-B14F-4D97-AF65-F5344CB8AC3E}">
        <p14:creationId xmlns:p14="http://schemas.microsoft.com/office/powerpoint/2010/main" val="120268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87459-DF86-46D4-8FFE-1D60C37B6286}" type="slidenum">
              <a:rPr lang="en-US"/>
              <a:pPr/>
              <a:t>11</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algn="l"/>
            <a:r>
              <a:rPr lang="en-CA" sz="1200" b="1" i="1" kern="1200" dirty="0" smtClean="0">
                <a:solidFill>
                  <a:schemeClr val="tx1"/>
                </a:solidFill>
                <a:effectLst/>
                <a:latin typeface="Arial" charset="0"/>
                <a:ea typeface="+mn-ea"/>
                <a:cs typeface="+mn-cs"/>
              </a:rPr>
              <a:t>Art Carty</a:t>
            </a:r>
          </a:p>
          <a:p>
            <a:pPr algn="l"/>
            <a:endParaRPr lang="en-CA" sz="1200" kern="1200" dirty="0" smtClean="0">
              <a:solidFill>
                <a:schemeClr val="tx1"/>
              </a:solidFill>
              <a:effectLst/>
              <a:latin typeface="Arial" charset="0"/>
              <a:ea typeface="+mn-ea"/>
              <a:cs typeface="+mn-cs"/>
            </a:endParaRPr>
          </a:p>
          <a:p>
            <a:pPr algn="l"/>
            <a:r>
              <a:rPr lang="en-CA" sz="1200" kern="1200" dirty="0" smtClean="0">
                <a:solidFill>
                  <a:schemeClr val="tx1"/>
                </a:solidFill>
                <a:effectLst/>
                <a:latin typeface="Arial" charset="0"/>
                <a:ea typeface="+mn-ea"/>
                <a:cs typeface="+mn-cs"/>
              </a:rPr>
              <a:t>Declining </a:t>
            </a:r>
            <a:r>
              <a:rPr lang="en-CA" sz="1200" kern="1200" dirty="0" smtClean="0">
                <a:solidFill>
                  <a:schemeClr val="tx1"/>
                </a:solidFill>
                <a:effectLst/>
                <a:latin typeface="Arial" charset="0"/>
                <a:ea typeface="+mn-ea"/>
                <a:cs typeface="+mn-cs"/>
              </a:rPr>
              <a:t>PISA scores in math and science also raise concerns that science education in Canada may not be keeping pace with other comparator countries. </a:t>
            </a:r>
            <a:endParaRPr lang="en-CA" sz="1200" kern="1200" dirty="0" smtClean="0">
              <a:solidFill>
                <a:schemeClr val="tx1"/>
              </a:solidFill>
              <a:effectLst/>
              <a:latin typeface="Arial" charset="0"/>
              <a:ea typeface="+mn-ea"/>
              <a:cs typeface="+mn-cs"/>
            </a:endParaRPr>
          </a:p>
          <a:p>
            <a:pPr algn="l"/>
            <a:endParaRPr lang="en-CA" sz="1200" kern="1200" dirty="0" smtClean="0">
              <a:solidFill>
                <a:schemeClr val="tx1"/>
              </a:solidFill>
              <a:effectLst/>
              <a:latin typeface="Arial" charset="0"/>
              <a:ea typeface="+mn-ea"/>
              <a:cs typeface="+mn-cs"/>
            </a:endParaRPr>
          </a:p>
          <a:p>
            <a:pPr marL="342900" indent="-342900">
              <a:buFont typeface="Arial" panose="020B0604020202020204" pitchFamily="34" charset="0"/>
              <a:buChar char="•"/>
            </a:pPr>
            <a:r>
              <a:rPr lang="en-CA" sz="1200" dirty="0" smtClean="0">
                <a:latin typeface="Calibri"/>
                <a:ea typeface="Calibri"/>
                <a:cs typeface="Times New Roman"/>
              </a:rPr>
              <a:t>Canadian students perform well on international assessments of science and mathematics ranking second among G7 countries</a:t>
            </a:r>
          </a:p>
          <a:p>
            <a:pPr marL="342900" indent="-342900">
              <a:buFont typeface="Arial" panose="020B0604020202020204" pitchFamily="34" charset="0"/>
              <a:buChar char="•"/>
            </a:pPr>
            <a:r>
              <a:rPr lang="en-US" sz="1200" dirty="0" smtClean="0">
                <a:latin typeface="Calibri"/>
                <a:ea typeface="Calibri"/>
                <a:cs typeface="Times New Roman"/>
              </a:rPr>
              <a:t>However, since 2006, Canada’s PISA scores and rank have declined, raising concerns about future performance</a:t>
            </a:r>
            <a:endParaRPr lang="en-CA" sz="1200" dirty="0" smtClean="0">
              <a:latin typeface="Calibri"/>
              <a:ea typeface="Calibri"/>
              <a:cs typeface="Times New Roman"/>
            </a:endParaRPr>
          </a:p>
          <a:p>
            <a:pPr marL="171450" indent="-171450" algn="l">
              <a:buFont typeface="Arial" panose="020B0604020202020204" pitchFamily="34" charset="0"/>
              <a:buChar char="•"/>
            </a:pPr>
            <a:r>
              <a:rPr lang="en-CA" dirty="0" smtClean="0"/>
              <a:t>Although we still do well, we can’t become complacent.</a:t>
            </a:r>
            <a:r>
              <a:rPr lang="en-CA" baseline="0" dirty="0" smtClean="0"/>
              <a:t>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350"/>
            <a:ext cx="4081463" cy="3060700"/>
          </a:xfrm>
        </p:spPr>
      </p:sp>
      <p:sp>
        <p:nvSpPr>
          <p:cNvPr id="3" name="Notes Placeholder 2"/>
          <p:cNvSpPr>
            <a:spLocks noGrp="1"/>
          </p:cNvSpPr>
          <p:nvPr>
            <p:ph type="body" idx="1"/>
          </p:nvPr>
        </p:nvSpPr>
        <p:spPr>
          <a:xfrm>
            <a:off x="476585" y="3130550"/>
            <a:ext cx="6221679" cy="5715000"/>
          </a:xfrm>
        </p:spPr>
        <p:txBody>
          <a:bodyPr/>
          <a:lstStyle/>
          <a:p>
            <a:pPr lvl="0"/>
            <a:r>
              <a:rPr lang="en-CA" b="1" i="1" dirty="0" smtClean="0"/>
              <a:t>Art</a:t>
            </a:r>
            <a:r>
              <a:rPr lang="en-CA" b="1" i="1" baseline="0" dirty="0" smtClean="0"/>
              <a:t> Carty</a:t>
            </a:r>
            <a:endParaRPr lang="en-CA" b="1" i="1" dirty="0" smtClean="0"/>
          </a:p>
          <a:p>
            <a:pPr lvl="0"/>
            <a:endParaRPr lang="en-CA" dirty="0" smtClean="0"/>
          </a:p>
          <a:p>
            <a:pPr lvl="0"/>
            <a:r>
              <a:rPr lang="en-CA" dirty="0" smtClean="0"/>
              <a:t>The </a:t>
            </a:r>
            <a:r>
              <a:rPr lang="en-CA" dirty="0"/>
              <a:t>Panel’s survey was also designed to allow comparisons with Canadian data from 1989.</a:t>
            </a:r>
          </a:p>
          <a:p>
            <a:pPr lvl="0"/>
            <a:endParaRPr lang="en-CA" dirty="0"/>
          </a:p>
          <a:p>
            <a:pPr lvl="0"/>
            <a:r>
              <a:rPr lang="en-CA" dirty="0"/>
              <a:t>In general, most of the trends revealed suggested a strengthening of Canada’s science culture over time.</a:t>
            </a:r>
          </a:p>
          <a:p>
            <a:pPr lvl="1"/>
            <a:r>
              <a:rPr lang="en-CA" dirty="0"/>
              <a:t>Reservations about science have declined</a:t>
            </a:r>
          </a:p>
          <a:p>
            <a:pPr lvl="1"/>
            <a:r>
              <a:rPr lang="en-CA" dirty="0"/>
              <a:t>Engagement about science has increased.</a:t>
            </a:r>
          </a:p>
          <a:p>
            <a:pPr lvl="1"/>
            <a:r>
              <a:rPr lang="en-CA" dirty="0"/>
              <a:t>Public knowledge about science has improved.</a:t>
            </a:r>
          </a:p>
          <a:p>
            <a:pPr lvl="1"/>
            <a:r>
              <a:rPr lang="en-CA" dirty="0"/>
              <a:t>Canadian enrollment in university science courses is stable.</a:t>
            </a:r>
          </a:p>
          <a:p>
            <a:pPr lvl="0"/>
            <a:endParaRPr lang="en-CA" dirty="0"/>
          </a:p>
          <a:p>
            <a:pPr lvl="0"/>
            <a:r>
              <a:rPr lang="en-CA" dirty="0"/>
              <a:t>Some data, however, also points to more concerning trends.</a:t>
            </a:r>
          </a:p>
          <a:p>
            <a:pPr lvl="1"/>
            <a:r>
              <a:rPr lang="en-CA" dirty="0"/>
              <a:t>Canadians have recently become somewhat more skeptical about the ability of science and technology to address common social problems.</a:t>
            </a:r>
          </a:p>
          <a:p>
            <a:endParaRPr lang="en-CA" dirty="0"/>
          </a:p>
          <a:p>
            <a:r>
              <a:rPr lang="en-CA" dirty="0"/>
              <a:t>Declining PISA scores in math and science also raise concerns that science education in Canada may not be keeping pace with other comparator countries. </a:t>
            </a:r>
            <a:br>
              <a:rPr lang="en-CA" dirty="0"/>
            </a:br>
            <a:endParaRPr lang="en-US" sz="2000" dirty="0"/>
          </a:p>
        </p:txBody>
      </p:sp>
      <p:sp>
        <p:nvSpPr>
          <p:cNvPr id="4" name="Slide Number Placeholder 3"/>
          <p:cNvSpPr>
            <a:spLocks noGrp="1"/>
          </p:cNvSpPr>
          <p:nvPr>
            <p:ph type="sldNum" sz="quarter" idx="10"/>
          </p:nvPr>
        </p:nvSpPr>
        <p:spPr/>
        <p:txBody>
          <a:bodyPr/>
          <a:lstStyle/>
          <a:p>
            <a:pPr>
              <a:defRPr/>
            </a:pPr>
            <a:fld id="{EF82736A-BF01-4D15-A55B-3D7EC1B6F27B}" type="slidenum">
              <a:rPr lang="en-US" smtClean="0"/>
              <a:pPr>
                <a:defRPr/>
              </a:pPr>
              <a:t>12</a:t>
            </a:fld>
            <a:endParaRPr lang="en-US" dirty="0"/>
          </a:p>
        </p:txBody>
      </p:sp>
    </p:spTree>
    <p:extLst>
      <p:ext uri="{BB962C8B-B14F-4D97-AF65-F5344CB8AC3E}">
        <p14:creationId xmlns:p14="http://schemas.microsoft.com/office/powerpoint/2010/main" val="120268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350"/>
            <a:ext cx="4081463" cy="3060700"/>
          </a:xfrm>
        </p:spPr>
      </p:sp>
      <p:sp>
        <p:nvSpPr>
          <p:cNvPr id="3" name="Notes Placeholder 2"/>
          <p:cNvSpPr>
            <a:spLocks noGrp="1"/>
          </p:cNvSpPr>
          <p:nvPr>
            <p:ph type="body" idx="1"/>
          </p:nvPr>
        </p:nvSpPr>
        <p:spPr>
          <a:xfrm>
            <a:off x="476585" y="3130550"/>
            <a:ext cx="6221679" cy="5715000"/>
          </a:xfrm>
        </p:spPr>
        <p:txBody>
          <a:bodyPr/>
          <a:lstStyle/>
          <a:p>
            <a:pPr lvl="0"/>
            <a:r>
              <a:rPr lang="en-CA" b="1" i="1" dirty="0" smtClean="0"/>
              <a:t>Marc </a:t>
            </a:r>
            <a:r>
              <a:rPr lang="en-CA" b="1" i="1" dirty="0" err="1" smtClean="0"/>
              <a:t>LePage</a:t>
            </a:r>
            <a:endParaRPr lang="en-CA" b="1" i="1" dirty="0" smtClean="0"/>
          </a:p>
          <a:p>
            <a:pPr lvl="0"/>
            <a:endParaRPr lang="en-CA" dirty="0" smtClean="0"/>
          </a:p>
          <a:p>
            <a:pPr lvl="0"/>
            <a:r>
              <a:rPr lang="en-CA" dirty="0" smtClean="0"/>
              <a:t>As </a:t>
            </a:r>
            <a:r>
              <a:rPr lang="en-CA" dirty="0"/>
              <a:t>part of its charge, the Panel also explored the institutional and social support system for science culture in Canada.</a:t>
            </a:r>
          </a:p>
          <a:p>
            <a:pPr lvl="0"/>
            <a:r>
              <a:rPr lang="en-CA" dirty="0"/>
              <a:t>Given a lack of internationally comparable data in this area, the Panel’s analysis here was more descriptive than analytical, building on a comprehensive inventory of science culture organizations, programs, and initiatives.</a:t>
            </a:r>
          </a:p>
          <a:p>
            <a:pPr lvl="0"/>
            <a:endParaRPr lang="en-CA" dirty="0"/>
          </a:p>
          <a:p>
            <a:pPr lvl="0"/>
            <a:r>
              <a:rPr lang="en-CA" dirty="0"/>
              <a:t>Clearly, there is a wide range of sources of support for science culture in Canada. A 2011 inventory examined by the Panel identified over:</a:t>
            </a:r>
          </a:p>
          <a:p>
            <a:pPr marL="291636" indent="-291636">
              <a:buFont typeface="Arial" panose="020B0604020202020204" pitchFamily="34" charset="0"/>
              <a:buChar char="•"/>
            </a:pPr>
            <a:r>
              <a:rPr lang="en-CA" dirty="0" smtClean="0"/>
              <a:t>400 initiatives related to science centres/museums, zoos, aquariums.</a:t>
            </a:r>
          </a:p>
          <a:p>
            <a:pPr marL="291636" indent="-291636">
              <a:buFont typeface="Arial" panose="020B0604020202020204" pitchFamily="34" charset="0"/>
              <a:buChar char="•"/>
            </a:pPr>
            <a:r>
              <a:rPr lang="en-CA" dirty="0" smtClean="0"/>
              <a:t>64 associations and NGOs</a:t>
            </a:r>
          </a:p>
          <a:p>
            <a:pPr marL="291636" indent="-291636">
              <a:buFont typeface="Arial" panose="020B0604020202020204" pitchFamily="34" charset="0"/>
              <a:buChar char="•"/>
            </a:pPr>
            <a:r>
              <a:rPr lang="en-CA" dirty="0" smtClean="0"/>
              <a:t>49 educational initiatives</a:t>
            </a:r>
          </a:p>
          <a:p>
            <a:pPr marL="291636" indent="-291636">
              <a:buFont typeface="Arial" panose="020B0604020202020204" pitchFamily="34" charset="0"/>
              <a:buChar char="•"/>
            </a:pPr>
            <a:r>
              <a:rPr lang="en-CA" dirty="0" smtClean="0"/>
              <a:t>60 government policies and programs,</a:t>
            </a:r>
          </a:p>
          <a:p>
            <a:pPr marL="291636" indent="-291636">
              <a:buFont typeface="Arial" panose="020B0604020202020204" pitchFamily="34" charset="0"/>
              <a:buChar char="•"/>
            </a:pPr>
            <a:r>
              <a:rPr lang="en-CA" dirty="0" smtClean="0"/>
              <a:t>27 media programs.</a:t>
            </a:r>
          </a:p>
          <a:p>
            <a:pPr marL="291636" indent="-291636">
              <a:buFont typeface="Arial" panose="020B0604020202020204" pitchFamily="34" charset="0"/>
              <a:buChar char="•"/>
            </a:pPr>
            <a:endParaRPr lang="en-CA" dirty="0" smtClean="0"/>
          </a:p>
          <a:p>
            <a:pPr lvl="0"/>
            <a:r>
              <a:rPr lang="en-CA" dirty="0" smtClean="0"/>
              <a:t>What we can glean</a:t>
            </a:r>
            <a:r>
              <a:rPr lang="en-CA" baseline="0" dirty="0" smtClean="0"/>
              <a:t> from all of this is that there is an appetite for science by Canadians across the country.  That Canadians want to experience science and absorb it through informal and formal ways.  This is something that is positive and we can all be excited by.</a:t>
            </a:r>
            <a:endParaRPr lang="en-CA" dirty="0"/>
          </a:p>
        </p:txBody>
      </p:sp>
      <p:sp>
        <p:nvSpPr>
          <p:cNvPr id="4" name="Slide Number Placeholder 3"/>
          <p:cNvSpPr>
            <a:spLocks noGrp="1"/>
          </p:cNvSpPr>
          <p:nvPr>
            <p:ph type="sldNum" sz="quarter" idx="10"/>
          </p:nvPr>
        </p:nvSpPr>
        <p:spPr/>
        <p:txBody>
          <a:bodyPr/>
          <a:lstStyle/>
          <a:p>
            <a:pPr>
              <a:defRPr/>
            </a:pPr>
            <a:fld id="{EF82736A-BF01-4D15-A55B-3D7EC1B6F27B}" type="slidenum">
              <a:rPr lang="en-US" smtClean="0"/>
              <a:pPr>
                <a:defRPr/>
              </a:pPr>
              <a:t>13</a:t>
            </a:fld>
            <a:endParaRPr lang="en-US" dirty="0"/>
          </a:p>
        </p:txBody>
      </p:sp>
    </p:spTree>
    <p:extLst>
      <p:ext uri="{BB962C8B-B14F-4D97-AF65-F5344CB8AC3E}">
        <p14:creationId xmlns:p14="http://schemas.microsoft.com/office/powerpoint/2010/main" val="120268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350"/>
            <a:ext cx="4081463" cy="3060700"/>
          </a:xfrm>
        </p:spPr>
      </p:sp>
      <p:sp>
        <p:nvSpPr>
          <p:cNvPr id="3" name="Notes Placeholder 2"/>
          <p:cNvSpPr>
            <a:spLocks noGrp="1"/>
          </p:cNvSpPr>
          <p:nvPr>
            <p:ph type="body" idx="1"/>
          </p:nvPr>
        </p:nvSpPr>
        <p:spPr>
          <a:xfrm>
            <a:off x="476585" y="3130550"/>
            <a:ext cx="6221679" cy="5715000"/>
          </a:xfrm>
        </p:spPr>
        <p:txBody>
          <a:bodyPr/>
          <a:lstStyle/>
          <a:p>
            <a:pPr lvl="0"/>
            <a:r>
              <a:rPr lang="en-CA" b="1" i="1" dirty="0" smtClean="0"/>
              <a:t>Marc</a:t>
            </a:r>
            <a:r>
              <a:rPr lang="en-CA" b="1" i="1" baseline="0" dirty="0" smtClean="0"/>
              <a:t> </a:t>
            </a:r>
            <a:r>
              <a:rPr lang="en-CA" b="1" i="1" baseline="0" dirty="0" err="1" smtClean="0"/>
              <a:t>LePage</a:t>
            </a:r>
            <a:endParaRPr lang="en-CA" b="1" i="1" baseline="0" dirty="0" smtClean="0"/>
          </a:p>
          <a:p>
            <a:pPr lvl="0"/>
            <a:endParaRPr lang="en-CA" dirty="0" smtClean="0"/>
          </a:p>
          <a:p>
            <a:pPr lvl="0"/>
            <a:r>
              <a:rPr lang="en-CA" dirty="0" smtClean="0"/>
              <a:t>Much </a:t>
            </a:r>
            <a:r>
              <a:rPr lang="en-CA" dirty="0"/>
              <a:t>can be done to strengthen science culture in any society, and a large number of practices are applicable.  In reviewing the evidence in this area, the Panel identified promising interventions under five broad themes.</a:t>
            </a:r>
          </a:p>
          <a:p>
            <a:pPr lvl="0"/>
            <a:endParaRPr lang="en-CA" dirty="0"/>
          </a:p>
          <a:p>
            <a:pPr lvl="0"/>
            <a:r>
              <a:rPr lang="en-US" b="1" dirty="0"/>
              <a:t>Supporting Lifelong Science Learning: </a:t>
            </a:r>
            <a:r>
              <a:rPr lang="en-US" dirty="0"/>
              <a:t>Ensuring the availability of a variety of informal science learning opportunities in tandem with formal, in-class settings. </a:t>
            </a:r>
          </a:p>
          <a:p>
            <a:r>
              <a:rPr lang="en-US" dirty="0"/>
              <a:t> </a:t>
            </a:r>
          </a:p>
          <a:p>
            <a:pPr lvl="0"/>
            <a:r>
              <a:rPr lang="en-US" b="1" dirty="0"/>
              <a:t>Making Science Inclusive: </a:t>
            </a:r>
            <a:r>
              <a:rPr lang="en-US" dirty="0"/>
              <a:t>Tailoring science learning and engagement to the social and cultural contexts of traditionally underrepresented groups, such as women and aboriginal communities. </a:t>
            </a:r>
          </a:p>
          <a:p>
            <a:r>
              <a:rPr lang="en-US" dirty="0"/>
              <a:t> </a:t>
            </a:r>
          </a:p>
          <a:p>
            <a:pPr lvl="0"/>
            <a:r>
              <a:rPr lang="en-US" b="1" dirty="0"/>
              <a:t>Adapting to New Technologies: </a:t>
            </a:r>
            <a:r>
              <a:rPr lang="en-US" dirty="0"/>
              <a:t>Using new communication technologies, such as social media, to enhance science outreach initiatives and offer new modes of public engagement. </a:t>
            </a:r>
          </a:p>
          <a:p>
            <a:r>
              <a:rPr lang="en-US" dirty="0"/>
              <a:t> </a:t>
            </a:r>
          </a:p>
          <a:p>
            <a:pPr lvl="0"/>
            <a:r>
              <a:rPr lang="en-US" b="1" dirty="0"/>
              <a:t>Enhancing Science Communication and Engagement: </a:t>
            </a:r>
            <a:r>
              <a:rPr lang="en-US" dirty="0"/>
              <a:t>Encouraging communication and engaging the public in areas of science decision-making to make science more relevant to society and increase science knowledge by encouraging debate and linking science with other areas such as the arts.</a:t>
            </a:r>
          </a:p>
          <a:p>
            <a:r>
              <a:rPr lang="en-US" dirty="0"/>
              <a:t> </a:t>
            </a:r>
          </a:p>
          <a:p>
            <a:pPr lvl="0"/>
            <a:r>
              <a:rPr lang="en-US" b="1" dirty="0"/>
              <a:t>Providing National or Regional Leadership: </a:t>
            </a:r>
            <a:r>
              <a:rPr lang="en-US" dirty="0"/>
              <a:t>Articulating a vision for science that provides a framework for action and a foundation for coordination among various organizations.  </a:t>
            </a:r>
          </a:p>
          <a:p>
            <a:pPr lvl="0"/>
            <a:endParaRPr lang="en-CA" dirty="0"/>
          </a:p>
        </p:txBody>
      </p:sp>
      <p:sp>
        <p:nvSpPr>
          <p:cNvPr id="4" name="Slide Number Placeholder 3"/>
          <p:cNvSpPr>
            <a:spLocks noGrp="1"/>
          </p:cNvSpPr>
          <p:nvPr>
            <p:ph type="sldNum" sz="quarter" idx="10"/>
          </p:nvPr>
        </p:nvSpPr>
        <p:spPr/>
        <p:txBody>
          <a:bodyPr/>
          <a:lstStyle/>
          <a:p>
            <a:pPr>
              <a:defRPr/>
            </a:pPr>
            <a:fld id="{EF82736A-BF01-4D15-A55B-3D7EC1B6F27B}" type="slidenum">
              <a:rPr lang="en-US" smtClean="0"/>
              <a:pPr>
                <a:defRPr/>
              </a:pPr>
              <a:t>14</a:t>
            </a:fld>
            <a:endParaRPr lang="en-US" dirty="0"/>
          </a:p>
        </p:txBody>
      </p:sp>
    </p:spTree>
    <p:extLst>
      <p:ext uri="{BB962C8B-B14F-4D97-AF65-F5344CB8AC3E}">
        <p14:creationId xmlns:p14="http://schemas.microsoft.com/office/powerpoint/2010/main" val="120268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350"/>
            <a:ext cx="4081463" cy="3060700"/>
          </a:xfrm>
        </p:spPr>
      </p:sp>
      <p:sp>
        <p:nvSpPr>
          <p:cNvPr id="3" name="Notes Placeholder 2"/>
          <p:cNvSpPr>
            <a:spLocks noGrp="1"/>
          </p:cNvSpPr>
          <p:nvPr>
            <p:ph type="body" idx="1"/>
          </p:nvPr>
        </p:nvSpPr>
        <p:spPr>
          <a:xfrm>
            <a:off x="476585" y="3130550"/>
            <a:ext cx="6221679" cy="5715000"/>
          </a:xfrm>
        </p:spPr>
        <p:txBody>
          <a:bodyPr/>
          <a:lstStyle/>
          <a:p>
            <a:pPr lvl="0"/>
            <a:r>
              <a:rPr lang="en-CA" b="1" i="1" dirty="0" smtClean="0"/>
              <a:t>Marc </a:t>
            </a:r>
            <a:r>
              <a:rPr lang="en-CA" b="1" i="1" dirty="0" err="1" smtClean="0"/>
              <a:t>LePage</a:t>
            </a:r>
            <a:endParaRPr lang="en-CA" b="1" i="1" dirty="0" smtClean="0"/>
          </a:p>
          <a:p>
            <a:pPr lvl="0"/>
            <a:endParaRPr lang="en-CA" dirty="0" smtClean="0"/>
          </a:p>
          <a:p>
            <a:pPr lvl="0"/>
            <a:r>
              <a:rPr lang="en-CA" dirty="0" smtClean="0"/>
              <a:t>To </a:t>
            </a:r>
            <a:r>
              <a:rPr lang="en-CA" dirty="0"/>
              <a:t>conclude, much of the evidence reviewed by the Panel suggests that </a:t>
            </a:r>
            <a:r>
              <a:rPr lang="en-CA" b="1" dirty="0"/>
              <a:t>Canada benefits from a strong science culture relative to its peers</a:t>
            </a:r>
            <a:r>
              <a:rPr lang="en-CA" dirty="0"/>
              <a:t>. </a:t>
            </a:r>
          </a:p>
          <a:p>
            <a:pPr lvl="0"/>
            <a:r>
              <a:rPr lang="en-CA" dirty="0"/>
              <a:t> </a:t>
            </a:r>
          </a:p>
          <a:p>
            <a:pPr lvl="0"/>
            <a:r>
              <a:rPr lang="en-CA" dirty="0"/>
              <a:t>However it is equally clear that </a:t>
            </a:r>
            <a:r>
              <a:rPr lang="en-CA" b="1" dirty="0"/>
              <a:t>there is considerable room for improvement</a:t>
            </a:r>
            <a:r>
              <a:rPr lang="en-CA" dirty="0"/>
              <a:t>.  Most Canadians still lack the basic understanding of science needed to understand current science and technology issues and participate in an informed manner in public debates about these subjects.</a:t>
            </a:r>
          </a:p>
          <a:p>
            <a:pPr lvl="0"/>
            <a:endParaRPr lang="en-CA" dirty="0"/>
          </a:p>
          <a:p>
            <a:pPr lvl="0"/>
            <a:r>
              <a:rPr lang="en-CA" dirty="0"/>
              <a:t>Developing a science culture, however, is also about celebrating the wonder and excitement of science.  In this respect, more can also be done to ensure that all Canadians have opportunities to experience this wonder and excitement. As a result, developing a strong science culture for Canada remains a work in progress.</a:t>
            </a:r>
          </a:p>
          <a:p>
            <a:pPr lvl="0"/>
            <a:endParaRPr lang="en-US" sz="1800" dirty="0"/>
          </a:p>
        </p:txBody>
      </p:sp>
      <p:sp>
        <p:nvSpPr>
          <p:cNvPr id="4" name="Slide Number Placeholder 3"/>
          <p:cNvSpPr>
            <a:spLocks noGrp="1"/>
          </p:cNvSpPr>
          <p:nvPr>
            <p:ph type="sldNum" sz="quarter" idx="10"/>
          </p:nvPr>
        </p:nvSpPr>
        <p:spPr/>
        <p:txBody>
          <a:bodyPr/>
          <a:lstStyle/>
          <a:p>
            <a:pPr>
              <a:defRPr/>
            </a:pPr>
            <a:fld id="{EF82736A-BF01-4D15-A55B-3D7EC1B6F27B}" type="slidenum">
              <a:rPr lang="en-US" smtClean="0"/>
              <a:pPr>
                <a:defRPr/>
              </a:pPr>
              <a:t>15</a:t>
            </a:fld>
            <a:endParaRPr lang="en-US" dirty="0"/>
          </a:p>
        </p:txBody>
      </p:sp>
    </p:spTree>
    <p:extLst>
      <p:ext uri="{BB962C8B-B14F-4D97-AF65-F5344CB8AC3E}">
        <p14:creationId xmlns:p14="http://schemas.microsoft.com/office/powerpoint/2010/main" val="120268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9C5A4A1-2C6E-434E-A93B-1F0312D8516C}" type="slidenum">
              <a:rPr lang="en-US" smtClean="0"/>
              <a:pPr/>
              <a:t>16</a:t>
            </a:fld>
            <a:endParaRPr lang="en-US" dirty="0" smtClean="0"/>
          </a:p>
        </p:txBody>
      </p:sp>
      <p:sp>
        <p:nvSpPr>
          <p:cNvPr id="44035" name="Rectangle 2"/>
          <p:cNvSpPr>
            <a:spLocks noGrp="1" noRot="1" noChangeAspect="1" noChangeArrowheads="1" noTextEdit="1"/>
          </p:cNvSpPr>
          <p:nvPr>
            <p:ph type="sldImg"/>
          </p:nvPr>
        </p:nvSpPr>
        <p:spPr>
          <a:xfrm>
            <a:off x="995363" y="311150"/>
            <a:ext cx="4803775" cy="3602038"/>
          </a:xfrm>
          <a:ln/>
        </p:spPr>
      </p:sp>
      <p:sp>
        <p:nvSpPr>
          <p:cNvPr id="44036" name="Rectangle 3"/>
          <p:cNvSpPr>
            <a:spLocks noGrp="1" noChangeArrowheads="1"/>
          </p:cNvSpPr>
          <p:nvPr>
            <p:ph type="body" idx="1"/>
          </p:nvPr>
        </p:nvSpPr>
        <p:spPr>
          <a:xfrm>
            <a:off x="615950" y="4654552"/>
            <a:ext cx="5617208" cy="2899087"/>
          </a:xfrm>
          <a:noFill/>
          <a:ln/>
        </p:spPr>
        <p:txBody>
          <a:bodyPr/>
          <a:lstStyle/>
          <a:p>
            <a:pPr eaLnBrk="1" hangingPunct="1"/>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87459-DF86-46D4-8FFE-1D60C37B6286}" type="slidenum">
              <a:rPr lang="en-US"/>
              <a:pPr/>
              <a:t>2</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defTabSz="933237">
              <a:defRPr/>
            </a:pPr>
            <a:r>
              <a:rPr lang="en-CA" b="1" i="1" dirty="0" smtClean="0"/>
              <a:t>ART CARTY</a:t>
            </a:r>
          </a:p>
          <a:p>
            <a:pPr defTabSz="933237">
              <a:defRPr/>
            </a:pPr>
            <a:endParaRPr lang="en-CA" dirty="0" smtClean="0"/>
          </a:p>
          <a:p>
            <a:pPr defTabSz="933237">
              <a:defRPr/>
            </a:pPr>
            <a:endParaRPr lang="en-CA" dirty="0"/>
          </a:p>
          <a:p>
            <a:pPr defTabSz="933237">
              <a:defRPr/>
            </a:pPr>
            <a:r>
              <a:rPr lang="en-CA" dirty="0" smtClean="0"/>
              <a:t>Overall, the </a:t>
            </a:r>
            <a:r>
              <a:rPr lang="en-CA" dirty="0"/>
              <a:t>evidence we looked at shows that </a:t>
            </a:r>
            <a:r>
              <a:rPr lang="en-US" dirty="0"/>
              <a:t>Canada has a strong science culture, with many ordinary Canadians interested and actively engaged in learning about science. However, there are some </a:t>
            </a:r>
            <a:r>
              <a:rPr lang="en-US" dirty="0" smtClean="0"/>
              <a:t>gaps</a:t>
            </a:r>
            <a:r>
              <a:rPr lang="en-US" baseline="0" dirty="0" smtClean="0"/>
              <a:t> and areas for improvement and during our briefing we will speak to how we compare internationally, trends we took note of and opportunities and strengths.</a:t>
            </a:r>
            <a:endParaRPr lang="en-CA"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87459-DF86-46D4-8FFE-1D60C37B6286}" type="slidenum">
              <a:rPr lang="en-US"/>
              <a:pPr/>
              <a:t>3</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lvl="0"/>
            <a:r>
              <a:rPr lang="en-CA" b="1" i="1" dirty="0" smtClean="0"/>
              <a:t>ART CARTY</a:t>
            </a:r>
          </a:p>
          <a:p>
            <a:pPr lvl="0"/>
            <a:endParaRPr lang="en-CA" dirty="0" smtClean="0"/>
          </a:p>
          <a:p>
            <a:pPr lvl="0"/>
            <a:r>
              <a:rPr lang="en-CA" dirty="0" smtClean="0"/>
              <a:t>One </a:t>
            </a:r>
            <a:r>
              <a:rPr lang="en-CA" dirty="0"/>
              <a:t>of the first challenges the panel faced was defining science culture.</a:t>
            </a:r>
          </a:p>
          <a:p>
            <a:pPr lvl="0"/>
            <a:endParaRPr lang="en-CA" dirty="0"/>
          </a:p>
          <a:p>
            <a:pPr lvl="0"/>
            <a:r>
              <a:rPr lang="en-CA" dirty="0"/>
              <a:t>While not uncommon in Canada, the term is rarely defined with precision.</a:t>
            </a:r>
          </a:p>
          <a:p>
            <a:pPr lvl="0"/>
            <a:r>
              <a:rPr lang="en-CA" dirty="0"/>
              <a:t>It most often is used to indicate the overall degree to which society is broadly engaged in and supportive of science. </a:t>
            </a:r>
          </a:p>
          <a:p>
            <a:endParaRPr lang="en-CA" dirty="0"/>
          </a:p>
          <a:p>
            <a:r>
              <a:rPr lang="en-CA" dirty="0"/>
              <a:t>As understood by this Panel, </a:t>
            </a:r>
            <a:r>
              <a:rPr lang="en-CA" b="1" dirty="0"/>
              <a:t>a society with a strong science culture is one that embraces discovery and supports the use of scientific knowledge and methodology. </a:t>
            </a:r>
            <a:r>
              <a:rPr lang="en-CA" dirty="0"/>
              <a:t>Such a culture encourages the education and training of a scientifically skilled workforce and the development of an innovative knowledge-based economy.</a:t>
            </a:r>
          </a:p>
          <a:p>
            <a:endParaRPr lang="en-CA" dirty="0"/>
          </a:p>
          <a:p>
            <a:r>
              <a:rPr lang="en-US" dirty="0"/>
              <a:t>To come to this definition, the Panel looked at the available literature on the term “science culture”, as well as examples of similar terms used in other countries including “science literacy” and “public understanding of science.” This review of evidence helped to shape the Panel’s understanding of what science culture is and what it means in the Canadian context.   </a:t>
            </a:r>
            <a:endParaRPr lang="en-US" dirty="0" smtClean="0">
              <a:effectLst/>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87459-DF86-46D4-8FFE-1D60C37B6286}" type="slidenum">
              <a:rPr lang="en-US"/>
              <a:pPr/>
              <a:t>4</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lvl="0"/>
            <a:r>
              <a:rPr lang="en-CA" b="1" i="1" dirty="0" smtClean="0"/>
              <a:t>ART CARTY</a:t>
            </a:r>
          </a:p>
          <a:p>
            <a:pPr lvl="0"/>
            <a:endParaRPr lang="en-CA" dirty="0" smtClean="0"/>
          </a:p>
          <a:p>
            <a:pPr lvl="0"/>
            <a:r>
              <a:rPr lang="en-CA" dirty="0" smtClean="0"/>
              <a:t>The </a:t>
            </a:r>
            <a:r>
              <a:rPr lang="en-CA" dirty="0"/>
              <a:t>Panel also recognized that science culture is a </a:t>
            </a:r>
            <a:r>
              <a:rPr lang="en-CA" b="1" dirty="0"/>
              <a:t>multidimensional concept</a:t>
            </a:r>
            <a:r>
              <a:rPr lang="en-CA" dirty="0"/>
              <a:t>, intended to capture many different elements in how people engage and relate to science.</a:t>
            </a:r>
          </a:p>
          <a:p>
            <a:pPr lvl="0"/>
            <a:r>
              <a:rPr lang="en-CA" dirty="0"/>
              <a:t>In assessing Canada’s science culture, the Panel focused specifically on </a:t>
            </a:r>
            <a:r>
              <a:rPr lang="en-CA" b="1" dirty="0"/>
              <a:t>four of these dimensions</a:t>
            </a:r>
            <a:r>
              <a:rPr lang="en-CA" dirty="0"/>
              <a:t>:</a:t>
            </a:r>
          </a:p>
          <a:p>
            <a:pPr lvl="0"/>
            <a:endParaRPr lang="en-CA" dirty="0"/>
          </a:p>
          <a:p>
            <a:pPr marL="174982" indent="-174982">
              <a:buFont typeface="Arial" panose="020B0604020202020204" pitchFamily="34" charset="0"/>
              <a:buChar char="•"/>
            </a:pPr>
            <a:r>
              <a:rPr lang="en-CA" b="1" dirty="0"/>
              <a:t>Public attitudes towards science</a:t>
            </a:r>
            <a:r>
              <a:rPr lang="en-CA" dirty="0"/>
              <a:t>: what are people’s attitudes towards science?  </a:t>
            </a:r>
          </a:p>
          <a:p>
            <a:pPr marL="174982" indent="-174982">
              <a:buFont typeface="Arial" panose="020B0604020202020204" pitchFamily="34" charset="0"/>
              <a:buChar char="•"/>
            </a:pPr>
            <a:r>
              <a:rPr lang="en-CA" b="1" dirty="0"/>
              <a:t>Public engagement in science</a:t>
            </a:r>
            <a:r>
              <a:rPr lang="en-CA" dirty="0"/>
              <a:t>: how do people engage and interact with science? How interested are they in scientific developments? Do they pursue scientific activities and hobbies?</a:t>
            </a:r>
          </a:p>
          <a:p>
            <a:pPr marL="174982" indent="-174982">
              <a:buFont typeface="Arial" panose="020B0604020202020204" pitchFamily="34" charset="0"/>
              <a:buChar char="•"/>
            </a:pPr>
            <a:r>
              <a:rPr lang="en-CA" b="1" dirty="0"/>
              <a:t>Public science knowledge</a:t>
            </a:r>
            <a:r>
              <a:rPr lang="en-CA" dirty="0"/>
              <a:t>: how much do Canadians know about science?  Do they understand key scientific concepts and methods?</a:t>
            </a:r>
          </a:p>
          <a:p>
            <a:pPr marL="174982" indent="-174982">
              <a:buFont typeface="Arial" panose="020B0604020202020204" pitchFamily="34" charset="0"/>
              <a:buChar char="•"/>
            </a:pPr>
            <a:r>
              <a:rPr lang="en-CA" b="1" dirty="0"/>
              <a:t>Science and technology skills</a:t>
            </a:r>
            <a:r>
              <a:rPr lang="en-CA" dirty="0"/>
              <a:t>: to what extent are Canadians developing advanced science and technology skills? Are they pursuing education and career opportunities in the sciences?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87459-DF86-46D4-8FFE-1D60C37B6286}" type="slidenum">
              <a:rPr lang="en-US"/>
              <a:pPr/>
              <a:t>5</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lvl="0"/>
            <a:r>
              <a:rPr lang="en-CA" b="1" i="1" dirty="0" smtClean="0"/>
              <a:t>ART CARTY</a:t>
            </a:r>
          </a:p>
          <a:p>
            <a:pPr lvl="0"/>
            <a:endParaRPr lang="en-CA" dirty="0"/>
          </a:p>
          <a:p>
            <a:pPr lvl="0"/>
            <a:r>
              <a:rPr lang="en-CA" dirty="0"/>
              <a:t>What I think many of us are most excited about is the survey we conducted.  It provides new and current data on science culture in Canada.  The last time such a survey was done it was 25 years ago.  </a:t>
            </a:r>
          </a:p>
          <a:p>
            <a:pPr lvl="0"/>
            <a:endParaRPr lang="en-CA" dirty="0"/>
          </a:p>
          <a:p>
            <a:pPr lvl="0"/>
            <a:r>
              <a:rPr lang="en-CA" dirty="0"/>
              <a:t>The survey was a key source of evidence for us and helped us to respond with greater insight to the Panel’s charge.</a:t>
            </a:r>
          </a:p>
          <a:p>
            <a:pPr lvl="0"/>
            <a:endParaRPr lang="en-CA" dirty="0"/>
          </a:p>
          <a:p>
            <a:pPr lvl="0"/>
            <a:r>
              <a:rPr lang="en-CA" dirty="0"/>
              <a:t>Many countries regularly conduct surveys of public attitudes, understanding, and engagement in science; however there is very little of this kind of data for Canada.</a:t>
            </a:r>
          </a:p>
          <a:p>
            <a:pPr lvl="0"/>
            <a:endParaRPr lang="en-CA" dirty="0"/>
          </a:p>
          <a:p>
            <a:pPr lvl="0"/>
            <a:r>
              <a:rPr lang="en-CA" dirty="0"/>
              <a:t>As a result, the Panel undertook a new survey of over 2,000 randomly selected Canadians. </a:t>
            </a:r>
          </a:p>
          <a:p>
            <a:pPr lvl="0"/>
            <a:endParaRPr lang="en-CA" dirty="0"/>
          </a:p>
          <a:p>
            <a:pPr lvl="0"/>
            <a:r>
              <a:rPr lang="en-CA" dirty="0"/>
              <a:t>The survey was designed to be compatible with other surveys internationally as well as with a 1989 Canadian survey, thereby allowing analysis of changes over time.</a:t>
            </a:r>
          </a:p>
          <a:p>
            <a:pPr lvl="0"/>
            <a:endParaRPr lang="en-CA" dirty="0"/>
          </a:p>
          <a:p>
            <a:pPr lvl="0"/>
            <a:r>
              <a:rPr lang="en-CA" dirty="0"/>
              <a:t>The survey included a combination of landline, mobile, and internet respondents; and results were weighted to be representative of the national population.</a:t>
            </a:r>
          </a:p>
          <a:p>
            <a:pPr lvl="0"/>
            <a:endParaRPr lang="en-CA" dirty="0"/>
          </a:p>
          <a:p>
            <a:pPr lvl="0"/>
            <a:r>
              <a:rPr lang="en-CA" dirty="0"/>
              <a:t>The results of this survey now give a baseline from which to work, and a good impression regarding science attitudes, knowledge, and engagement in Canada. </a:t>
            </a:r>
          </a:p>
          <a:p>
            <a:pPr lvl="0"/>
            <a:endParaRPr lang="en-CA" dirty="0"/>
          </a:p>
          <a:p>
            <a:pPr lvl="0"/>
            <a:r>
              <a:rPr lang="en-CA" dirty="0"/>
              <a:t>Ultimately, the survey gives comprehensive insight into the state of Canada’s science culture that otherwise did not exist.  For some, it may come as a surprise that Canada has a very good science culture and individuals and families are positive about science and engaging with science on a regular basis.</a:t>
            </a:r>
          </a:p>
          <a:p>
            <a:pPr lv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350"/>
            <a:ext cx="4081463" cy="3060700"/>
          </a:xfrm>
        </p:spPr>
      </p:sp>
      <p:sp>
        <p:nvSpPr>
          <p:cNvPr id="3" name="Notes Placeholder 2"/>
          <p:cNvSpPr>
            <a:spLocks noGrp="1"/>
          </p:cNvSpPr>
          <p:nvPr>
            <p:ph type="body" idx="1"/>
          </p:nvPr>
        </p:nvSpPr>
        <p:spPr>
          <a:xfrm>
            <a:off x="476585" y="3130550"/>
            <a:ext cx="6221679" cy="5715000"/>
          </a:xfrm>
        </p:spPr>
        <p:txBody>
          <a:bodyPr/>
          <a:lstStyle/>
          <a:p>
            <a:pPr lvl="0"/>
            <a:r>
              <a:rPr lang="en-CA" b="1" i="1" dirty="0" smtClean="0"/>
              <a:t>Jay Ingram</a:t>
            </a:r>
          </a:p>
          <a:p>
            <a:pPr lvl="0"/>
            <a:endParaRPr lang="en-CA" dirty="0" smtClean="0"/>
          </a:p>
          <a:p>
            <a:pPr lvl="0"/>
            <a:r>
              <a:rPr lang="en-CA" dirty="0" smtClean="0"/>
              <a:t>There </a:t>
            </a:r>
            <a:r>
              <a:rPr lang="en-CA" dirty="0"/>
              <a:t>are now a relatively standard set of survey questions that have been used to explore public attitudes towards science in many countries.</a:t>
            </a:r>
          </a:p>
          <a:p>
            <a:pPr lvl="0"/>
            <a:endParaRPr lang="en-CA" dirty="0"/>
          </a:p>
          <a:p>
            <a:pPr lvl="0"/>
            <a:r>
              <a:rPr lang="en-CA" dirty="0"/>
              <a:t>Past research on these questions has found that attitudes towards science and technology are </a:t>
            </a:r>
            <a:r>
              <a:rPr lang="en-CA" b="1" dirty="0"/>
              <a:t>two-dimensional.</a:t>
            </a:r>
          </a:p>
          <a:p>
            <a:pPr lvl="0"/>
            <a:endParaRPr lang="en-CA" dirty="0"/>
          </a:p>
          <a:p>
            <a:pPr lvl="0"/>
            <a:r>
              <a:rPr lang="en-CA" dirty="0"/>
              <a:t>One dimension captures people’s perceptions about the </a:t>
            </a:r>
            <a:r>
              <a:rPr lang="en-CA" b="1" dirty="0"/>
              <a:t>promise of science and technology</a:t>
            </a:r>
            <a:r>
              <a:rPr lang="en-CA" dirty="0"/>
              <a:t>…</a:t>
            </a:r>
          </a:p>
          <a:p>
            <a:pPr lvl="0"/>
            <a:r>
              <a:rPr lang="en-CA" dirty="0"/>
              <a:t>A separate dimension captures people’s </a:t>
            </a:r>
            <a:r>
              <a:rPr lang="en-CA" b="1" dirty="0"/>
              <a:t>reservations about science</a:t>
            </a:r>
            <a:r>
              <a:rPr lang="en-CA" dirty="0"/>
              <a:t>, or the risks or negative repercussions arising from science.</a:t>
            </a:r>
          </a:p>
          <a:p>
            <a:endParaRPr lang="en-CA" dirty="0"/>
          </a:p>
          <a:p>
            <a:r>
              <a:rPr lang="en-CA" dirty="0"/>
              <a:t>Studies from other countries have shown that these dimensions are not always correlated…people sometimes express both strongly positive views about science and significant reservations about science and its impacts on society. </a:t>
            </a:r>
            <a:endParaRPr lang="en-CA" dirty="0" smtClean="0"/>
          </a:p>
          <a:p>
            <a:endParaRPr lang="en-CA" sz="1800" dirty="0" smtClean="0"/>
          </a:p>
          <a:p>
            <a:r>
              <a:rPr lang="en-CA" sz="1800" dirty="0" smtClean="0"/>
              <a:t>In Canada what</a:t>
            </a:r>
            <a:r>
              <a:rPr lang="en-CA" sz="1800" baseline="0" dirty="0" smtClean="0"/>
              <a:t> we are seeing is positive attitudes and low reservations.</a:t>
            </a:r>
            <a:endParaRPr lang="en-US" sz="1800" dirty="0"/>
          </a:p>
        </p:txBody>
      </p:sp>
      <p:sp>
        <p:nvSpPr>
          <p:cNvPr id="4" name="Slide Number Placeholder 3"/>
          <p:cNvSpPr>
            <a:spLocks noGrp="1"/>
          </p:cNvSpPr>
          <p:nvPr>
            <p:ph type="sldNum" sz="quarter" idx="10"/>
          </p:nvPr>
        </p:nvSpPr>
        <p:spPr/>
        <p:txBody>
          <a:bodyPr/>
          <a:lstStyle/>
          <a:p>
            <a:pPr>
              <a:defRPr/>
            </a:pPr>
            <a:fld id="{EF82736A-BF01-4D15-A55B-3D7EC1B6F27B}" type="slidenum">
              <a:rPr lang="en-US" smtClean="0"/>
              <a:pPr>
                <a:defRPr/>
              </a:pPr>
              <a:t>6</a:t>
            </a:fld>
            <a:endParaRPr lang="en-US" dirty="0"/>
          </a:p>
        </p:txBody>
      </p:sp>
    </p:spTree>
    <p:extLst>
      <p:ext uri="{BB962C8B-B14F-4D97-AF65-F5344CB8AC3E}">
        <p14:creationId xmlns:p14="http://schemas.microsoft.com/office/powerpoint/2010/main" val="120268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350"/>
            <a:ext cx="4081463" cy="3060700"/>
          </a:xfrm>
        </p:spPr>
      </p:sp>
      <p:sp>
        <p:nvSpPr>
          <p:cNvPr id="3" name="Notes Placeholder 2"/>
          <p:cNvSpPr>
            <a:spLocks noGrp="1"/>
          </p:cNvSpPr>
          <p:nvPr>
            <p:ph type="body" idx="1"/>
          </p:nvPr>
        </p:nvSpPr>
        <p:spPr>
          <a:xfrm>
            <a:off x="476585" y="3130550"/>
            <a:ext cx="6221679" cy="5715000"/>
          </a:xfrm>
        </p:spPr>
        <p:txBody>
          <a:bodyPr/>
          <a:lstStyle/>
          <a:p>
            <a:pPr lvl="0"/>
            <a:r>
              <a:rPr lang="en-CA" b="1" i="1" dirty="0" smtClean="0"/>
              <a:t>Jay Ingram</a:t>
            </a:r>
          </a:p>
          <a:p>
            <a:pPr lvl="0"/>
            <a:endParaRPr lang="en-CA" dirty="0" smtClean="0"/>
          </a:p>
          <a:p>
            <a:pPr lvl="0"/>
            <a:r>
              <a:rPr lang="en-CA" dirty="0" smtClean="0"/>
              <a:t>In </a:t>
            </a:r>
            <a:r>
              <a:rPr lang="en-CA" dirty="0"/>
              <a:t>the Panel’s survey, </a:t>
            </a:r>
            <a:r>
              <a:rPr lang="en-CA" b="1" dirty="0"/>
              <a:t>93% of Canadians reported being interested in new developments in science and technology</a:t>
            </a:r>
            <a:r>
              <a:rPr lang="en-CA" dirty="0"/>
              <a:t>. </a:t>
            </a:r>
            <a:r>
              <a:rPr lang="en-CA" b="1" dirty="0"/>
              <a:t>Canada ranked 1</a:t>
            </a:r>
            <a:r>
              <a:rPr lang="en-CA" b="1" baseline="30000" dirty="0"/>
              <a:t>st</a:t>
            </a:r>
            <a:r>
              <a:rPr lang="en-CA" b="1" dirty="0"/>
              <a:t> among 33 countries on this measure</a:t>
            </a:r>
            <a:r>
              <a:rPr lang="en-CA" dirty="0"/>
              <a:t>.</a:t>
            </a:r>
          </a:p>
          <a:p>
            <a:pPr lvl="0"/>
            <a:endParaRPr lang="en-CA" dirty="0"/>
          </a:p>
          <a:p>
            <a:pPr lvl="0"/>
            <a:r>
              <a:rPr lang="en-CA" dirty="0"/>
              <a:t>32% of Canadians reported visiting a science or technology museum in the last year.  Canada ranks second on this measure, after Sweden.</a:t>
            </a:r>
          </a:p>
          <a:p>
            <a:endParaRPr lang="en-CA" dirty="0"/>
          </a:p>
          <a:p>
            <a:r>
              <a:rPr lang="en-CA" dirty="0"/>
              <a:t>Canadians area also highly engaged in other ways, such as participating in the NGOs related to science and technology, or attending public lectures and debates.</a:t>
            </a:r>
          </a:p>
          <a:p>
            <a:endParaRPr lang="en-CA" dirty="0"/>
          </a:p>
          <a:p>
            <a:r>
              <a:rPr lang="en-CA" dirty="0"/>
              <a:t>The survey also documented that Canadians are increasingly relying on online sources in seeking out new information on science and technology. </a:t>
            </a:r>
            <a:endParaRPr lang="en-US" sz="1800" dirty="0"/>
          </a:p>
        </p:txBody>
      </p:sp>
      <p:sp>
        <p:nvSpPr>
          <p:cNvPr id="4" name="Slide Number Placeholder 3"/>
          <p:cNvSpPr>
            <a:spLocks noGrp="1"/>
          </p:cNvSpPr>
          <p:nvPr>
            <p:ph type="sldNum" sz="quarter" idx="10"/>
          </p:nvPr>
        </p:nvSpPr>
        <p:spPr/>
        <p:txBody>
          <a:bodyPr/>
          <a:lstStyle/>
          <a:p>
            <a:pPr>
              <a:defRPr/>
            </a:pPr>
            <a:fld id="{EF82736A-BF01-4D15-A55B-3D7EC1B6F27B}" type="slidenum">
              <a:rPr lang="en-US" smtClean="0"/>
              <a:pPr>
                <a:defRPr/>
              </a:pPr>
              <a:t>7</a:t>
            </a:fld>
            <a:endParaRPr lang="en-US" dirty="0"/>
          </a:p>
        </p:txBody>
      </p:sp>
    </p:spTree>
    <p:extLst>
      <p:ext uri="{BB962C8B-B14F-4D97-AF65-F5344CB8AC3E}">
        <p14:creationId xmlns:p14="http://schemas.microsoft.com/office/powerpoint/2010/main" val="120268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350"/>
            <a:ext cx="4081463" cy="3060700"/>
          </a:xfrm>
        </p:spPr>
      </p:sp>
      <p:sp>
        <p:nvSpPr>
          <p:cNvPr id="3" name="Notes Placeholder 2"/>
          <p:cNvSpPr>
            <a:spLocks noGrp="1"/>
          </p:cNvSpPr>
          <p:nvPr>
            <p:ph type="body" idx="1"/>
          </p:nvPr>
        </p:nvSpPr>
        <p:spPr>
          <a:xfrm>
            <a:off x="476585" y="3130550"/>
            <a:ext cx="6221679" cy="5715000"/>
          </a:xfrm>
        </p:spPr>
        <p:txBody>
          <a:bodyPr/>
          <a:lstStyle/>
          <a:p>
            <a:pPr lvl="0"/>
            <a:r>
              <a:rPr lang="en-CA" b="1" i="1" dirty="0" smtClean="0"/>
              <a:t>Jay Ingram</a:t>
            </a:r>
          </a:p>
          <a:p>
            <a:pPr lvl="0"/>
            <a:endParaRPr lang="en-CA" dirty="0" smtClean="0"/>
          </a:p>
          <a:p>
            <a:pPr lvl="0"/>
            <a:r>
              <a:rPr lang="en-CA" dirty="0" smtClean="0"/>
              <a:t>The </a:t>
            </a:r>
            <a:r>
              <a:rPr lang="en-CA" dirty="0"/>
              <a:t>Panel’s survey data was also used to explore some of the </a:t>
            </a:r>
            <a:r>
              <a:rPr lang="en-CA" b="1" dirty="0"/>
              <a:t>demographic drivers </a:t>
            </a:r>
            <a:r>
              <a:rPr lang="en-CA" dirty="0"/>
              <a:t>of interest in science and other aspects of science culture.</a:t>
            </a:r>
          </a:p>
          <a:p>
            <a:pPr lvl="0"/>
            <a:endParaRPr lang="en-CA" dirty="0"/>
          </a:p>
          <a:p>
            <a:pPr lvl="0"/>
            <a:r>
              <a:rPr lang="en-CA" dirty="0"/>
              <a:t>In general the patterns that emerged were expected and consistent with other countries.</a:t>
            </a:r>
          </a:p>
          <a:p>
            <a:pPr lvl="0"/>
            <a:endParaRPr lang="en-CA" dirty="0"/>
          </a:p>
          <a:p>
            <a:pPr lvl="0"/>
            <a:r>
              <a:rPr lang="en-CA" dirty="0"/>
              <a:t>Interest in science is higher among </a:t>
            </a:r>
          </a:p>
          <a:p>
            <a:pPr marL="641600" lvl="1" indent="-174982">
              <a:buFont typeface="Arial" panose="020B0604020202020204" pitchFamily="34" charset="0"/>
              <a:buChar char="•"/>
            </a:pPr>
            <a:r>
              <a:rPr lang="en-CA" dirty="0"/>
              <a:t>Younger respondents</a:t>
            </a:r>
          </a:p>
          <a:p>
            <a:pPr marL="641600" lvl="1" indent="-174982">
              <a:buFont typeface="Arial" panose="020B0604020202020204" pitchFamily="34" charset="0"/>
              <a:buChar char="•"/>
            </a:pPr>
            <a:r>
              <a:rPr lang="en-CA" dirty="0"/>
              <a:t>More educated respondents</a:t>
            </a:r>
          </a:p>
          <a:p>
            <a:pPr marL="641600" lvl="1" indent="-174982">
              <a:buFont typeface="Arial" panose="020B0604020202020204" pitchFamily="34" charset="0"/>
              <a:buChar char="•"/>
            </a:pPr>
            <a:r>
              <a:rPr lang="en-CA" dirty="0"/>
              <a:t>Higher income respondents</a:t>
            </a:r>
          </a:p>
          <a:p>
            <a:pPr marL="641600" lvl="1" indent="-174982">
              <a:buFont typeface="Arial" panose="020B0604020202020204" pitchFamily="34" charset="0"/>
              <a:buChar char="•"/>
            </a:pPr>
            <a:r>
              <a:rPr lang="en-CA" dirty="0"/>
              <a:t>And men</a:t>
            </a:r>
          </a:p>
          <a:p>
            <a:pPr lvl="0"/>
            <a:endParaRPr lang="en-CA" dirty="0"/>
          </a:p>
          <a:p>
            <a:pPr lvl="0"/>
            <a:r>
              <a:rPr lang="en-CA" dirty="0"/>
              <a:t>Gender has the most pronounced effect – 60% of men vs.40% of women indicated that they were very interested in science and technology. </a:t>
            </a:r>
          </a:p>
          <a:p>
            <a:endParaRPr lang="en-CA" dirty="0"/>
          </a:p>
          <a:p>
            <a:r>
              <a:rPr lang="en-CA" dirty="0"/>
              <a:t>Similar findings are evident in the demographic drivers of science knowledge and attitudes.</a:t>
            </a:r>
            <a:endParaRPr lang="en-US" sz="2000" dirty="0"/>
          </a:p>
        </p:txBody>
      </p:sp>
      <p:sp>
        <p:nvSpPr>
          <p:cNvPr id="4" name="Slide Number Placeholder 3"/>
          <p:cNvSpPr>
            <a:spLocks noGrp="1"/>
          </p:cNvSpPr>
          <p:nvPr>
            <p:ph type="sldNum" sz="quarter" idx="10"/>
          </p:nvPr>
        </p:nvSpPr>
        <p:spPr/>
        <p:txBody>
          <a:bodyPr/>
          <a:lstStyle/>
          <a:p>
            <a:pPr>
              <a:defRPr/>
            </a:pPr>
            <a:fld id="{EF82736A-BF01-4D15-A55B-3D7EC1B6F27B}" type="slidenum">
              <a:rPr lang="en-US" smtClean="0"/>
              <a:pPr>
                <a:defRPr/>
              </a:pPr>
              <a:t>8</a:t>
            </a:fld>
            <a:endParaRPr lang="en-US" dirty="0"/>
          </a:p>
        </p:txBody>
      </p:sp>
    </p:spTree>
    <p:extLst>
      <p:ext uri="{BB962C8B-B14F-4D97-AF65-F5344CB8AC3E}">
        <p14:creationId xmlns:p14="http://schemas.microsoft.com/office/powerpoint/2010/main" val="120268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350"/>
            <a:ext cx="4081463" cy="3060700"/>
          </a:xfrm>
        </p:spPr>
      </p:sp>
      <p:sp>
        <p:nvSpPr>
          <p:cNvPr id="3" name="Notes Placeholder 2"/>
          <p:cNvSpPr>
            <a:spLocks noGrp="1"/>
          </p:cNvSpPr>
          <p:nvPr>
            <p:ph type="body" idx="1"/>
          </p:nvPr>
        </p:nvSpPr>
        <p:spPr>
          <a:xfrm>
            <a:off x="476585" y="3130550"/>
            <a:ext cx="6221679" cy="5715000"/>
          </a:xfrm>
        </p:spPr>
        <p:txBody>
          <a:bodyPr/>
          <a:lstStyle/>
          <a:p>
            <a:pPr lvl="0"/>
            <a:r>
              <a:rPr lang="en-CA" b="1" i="1" dirty="0" smtClean="0"/>
              <a:t>Jay Ingram</a:t>
            </a:r>
          </a:p>
          <a:p>
            <a:pPr lvl="0"/>
            <a:endParaRPr lang="en-CA" dirty="0" smtClean="0"/>
          </a:p>
          <a:p>
            <a:pPr lvl="0"/>
            <a:r>
              <a:rPr lang="en-CA" dirty="0" smtClean="0"/>
              <a:t>When </a:t>
            </a:r>
            <a:r>
              <a:rPr lang="en-CA" b="1" dirty="0"/>
              <a:t>compared to other countries </a:t>
            </a:r>
            <a:r>
              <a:rPr lang="en-CA" dirty="0"/>
              <a:t>on a set of true and false and open ended questions on key scientific terms, </a:t>
            </a:r>
            <a:r>
              <a:rPr lang="en-CA" b="1" dirty="0"/>
              <a:t>Canadians do very well</a:t>
            </a:r>
            <a:r>
              <a:rPr lang="en-CA" dirty="0"/>
              <a:t>. </a:t>
            </a:r>
          </a:p>
          <a:p>
            <a:pPr lvl="0"/>
            <a:r>
              <a:rPr lang="en-CA" dirty="0"/>
              <a:t>Based on an index incorporating all of these questions, Canada has the highest level of public science literacy of all countries for which there is data.</a:t>
            </a:r>
          </a:p>
          <a:p>
            <a:pPr lvl="0"/>
            <a:r>
              <a:rPr lang="en-CA" dirty="0"/>
              <a:t>According to this measure, roughly 42% of Canadians have the level of science literacy needed to understand much of the coverage of science and technology stories reported in the press.</a:t>
            </a:r>
          </a:p>
          <a:p>
            <a:pPr lvl="0"/>
            <a:endParaRPr lang="en-CA" dirty="0"/>
          </a:p>
          <a:p>
            <a:pPr lvl="0"/>
            <a:r>
              <a:rPr lang="en-CA" dirty="0"/>
              <a:t>This result, however, should be interpreted with caution as Canadian data is more recent than the data for other countries, and science literacy in all countries seems to be improving over time.  </a:t>
            </a:r>
          </a:p>
          <a:p>
            <a:endParaRPr lang="en-CA" dirty="0"/>
          </a:p>
          <a:p>
            <a:r>
              <a:rPr lang="en-CA" dirty="0"/>
              <a:t>Nevertheless, the results clearly suggest that </a:t>
            </a:r>
            <a:r>
              <a:rPr lang="en-CA" b="1" dirty="0"/>
              <a:t>Canada has a relatively high level of public science knowledge in comparison with other countries</a:t>
            </a:r>
            <a:r>
              <a:rPr lang="en-CA" dirty="0"/>
              <a:t>.</a:t>
            </a:r>
            <a:endParaRPr lang="en-US" sz="1800" dirty="0"/>
          </a:p>
        </p:txBody>
      </p:sp>
      <p:sp>
        <p:nvSpPr>
          <p:cNvPr id="4" name="Slide Number Placeholder 3"/>
          <p:cNvSpPr>
            <a:spLocks noGrp="1"/>
          </p:cNvSpPr>
          <p:nvPr>
            <p:ph type="sldNum" sz="quarter" idx="10"/>
          </p:nvPr>
        </p:nvSpPr>
        <p:spPr/>
        <p:txBody>
          <a:bodyPr/>
          <a:lstStyle/>
          <a:p>
            <a:pPr>
              <a:defRPr/>
            </a:pPr>
            <a:fld id="{EF82736A-BF01-4D15-A55B-3D7EC1B6F27B}" type="slidenum">
              <a:rPr lang="en-US" smtClean="0"/>
              <a:pPr>
                <a:defRPr/>
              </a:pPr>
              <a:t>9</a:t>
            </a:fld>
            <a:endParaRPr lang="en-US" dirty="0"/>
          </a:p>
        </p:txBody>
      </p:sp>
    </p:spTree>
    <p:extLst>
      <p:ext uri="{BB962C8B-B14F-4D97-AF65-F5344CB8AC3E}">
        <p14:creationId xmlns:p14="http://schemas.microsoft.com/office/powerpoint/2010/main" val="120268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67710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BE8B50-2FF8-4861-8672-0F4A232CDFA6}"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07584"/>
            <a:ext cx="8229600" cy="677108"/>
          </a:xfr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lstStyle>
            <a:lvl1pPr algn="ctr" rtl="0" fontAlgn="base">
              <a:spcBef>
                <a:spcPct val="0"/>
              </a:spcBef>
              <a:spcAft>
                <a:spcPct val="0"/>
              </a:spcAft>
              <a:defRPr lang="en-US" sz="3800" kern="1200">
                <a:solidFill>
                  <a:schemeClr val="bg1"/>
                </a:solidFill>
                <a:effectLst>
                  <a:outerShdw blurRad="38100" dist="38100" dir="2700000" algn="tl">
                    <a:srgbClr val="000000"/>
                  </a:outerShdw>
                </a:effectLst>
                <a:latin typeface="Calibri" pitchFamily="34" charset="0"/>
                <a:ea typeface="+mn-ea"/>
                <a:cs typeface="+mn-cs"/>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89FDEF-3E82-4045-B374-CB716C5AD7CD}"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17360" y="274639"/>
            <a:ext cx="76944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F50AD3-0926-4D27-B302-1116C50086DC}"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BA6C8-F697-46B5-8B58-CB98B6A639C2}"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7078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AD2CDB-39D9-4682-B465-FD918D776959}"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0CCC2C-8CF9-42F2-B324-B7159C09D732}"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F9C3F1-0939-4D06-B8F5-6FC94A09D64E}"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8A0501-A229-4595-A8A3-87F9AB7BF421}"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7899B5-9344-4618-86D3-542B9FEDD83F}"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215"/>
            <a:ext cx="3008313" cy="7078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D04B3-18A3-4B7E-9990-E232FCAB9CA7}"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9"/>
            <a:ext cx="5486400" cy="40011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0612D-8CBA-45D8-ACCF-A36AAF8DECC9}"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9144000" cy="677862"/>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wrap="square">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00302833-655F-4BD5-A4D9-87BE7D85D70B}" type="slidenum">
              <a:rPr lang="en-US"/>
              <a:pPr>
                <a:defRPr/>
              </a:pPr>
              <a:t>‹#›</a:t>
            </a:fld>
            <a:endParaRPr lang="en-US" dirty="0"/>
          </a:p>
        </p:txBody>
      </p:sp>
      <p:sp>
        <p:nvSpPr>
          <p:cNvPr id="7" name="Freeform 2"/>
          <p:cNvSpPr>
            <a:spLocks/>
          </p:cNvSpPr>
          <p:nvPr/>
        </p:nvSpPr>
        <p:spPr bwMode="auto">
          <a:xfrm>
            <a:off x="0" y="533400"/>
            <a:ext cx="9144000" cy="6172200"/>
          </a:xfrm>
          <a:custGeom>
            <a:avLst/>
            <a:gdLst>
              <a:gd name="T0" fmla="*/ 653455575 w 4834190"/>
              <a:gd name="T1" fmla="*/ 1242916681 h 4542152"/>
              <a:gd name="T2" fmla="*/ 361470356 w 4834190"/>
              <a:gd name="T3" fmla="*/ 1149918192 h 4542152"/>
              <a:gd name="T4" fmla="*/ 140448603 w 4834190"/>
              <a:gd name="T5" fmla="*/ 979956587 h 4542152"/>
              <a:gd name="T6" fmla="*/ 16262339 w 4834190"/>
              <a:gd name="T7" fmla="*/ 750667244 h 4542152"/>
              <a:gd name="T8" fmla="*/ 16262339 w 4834190"/>
              <a:gd name="T9" fmla="*/ 498931223 h 4542152"/>
              <a:gd name="T10" fmla="*/ 140448603 w 4834190"/>
              <a:gd name="T11" fmla="*/ 276055555 h 4542152"/>
              <a:gd name="T12" fmla="*/ 361470356 w 4834190"/>
              <a:gd name="T13" fmla="*/ 106093091 h 4542152"/>
              <a:gd name="T14" fmla="*/ 653455575 w 4834190"/>
              <a:gd name="T15" fmla="*/ 13094720 h 4542152"/>
              <a:gd name="T16" fmla="*/ 961703015 w 4834190"/>
              <a:gd name="T17" fmla="*/ 6680967 h 4542152"/>
              <a:gd name="T18" fmla="*/ 1226337918 w 4834190"/>
              <a:gd name="T19" fmla="*/ 82843408 h 4542152"/>
              <a:gd name="T20" fmla="*/ 1221163136 w 4834190"/>
              <a:gd name="T21" fmla="*/ 100481218 h 4542152"/>
              <a:gd name="T22" fmla="*/ 945439976 w 4834190"/>
              <a:gd name="T23" fmla="*/ 59593786 h 4542152"/>
              <a:gd name="T24" fmla="*/ 653455575 w 4834190"/>
              <a:gd name="T25" fmla="*/ 106093091 h 4542152"/>
              <a:gd name="T26" fmla="*/ 415431966 w 4834190"/>
              <a:gd name="T27" fmla="*/ 229556311 h 4542152"/>
              <a:gd name="T28" fmla="*/ 253546891 w 4834190"/>
              <a:gd name="T29" fmla="*/ 405131097 h 4542152"/>
              <a:gd name="T30" fmla="*/ 194410663 w 4834190"/>
              <a:gd name="T31" fmla="*/ 622393911 h 4542152"/>
              <a:gd name="T32" fmla="*/ 210672884 w 4834190"/>
              <a:gd name="T33" fmla="*/ 750667244 h 4542152"/>
              <a:gd name="T34" fmla="*/ 210672884 w 4834190"/>
              <a:gd name="T35" fmla="*/ 709779791 h 4542152"/>
              <a:gd name="T36" fmla="*/ 264634821 w 4834190"/>
              <a:gd name="T37" fmla="*/ 510956118 h 4542152"/>
              <a:gd name="T38" fmla="*/ 426519897 w 4834190"/>
              <a:gd name="T39" fmla="*/ 346605977 h 4542152"/>
              <a:gd name="T40" fmla="*/ 658630029 w 4834190"/>
              <a:gd name="T41" fmla="*/ 235168429 h 4542152"/>
              <a:gd name="T42" fmla="*/ 945439976 w 4834190"/>
              <a:gd name="T43" fmla="*/ 194280977 h 4542152"/>
              <a:gd name="T44" fmla="*/ 1198987276 w 4834190"/>
              <a:gd name="T45" fmla="*/ 223944355 h 4542152"/>
              <a:gd name="T46" fmla="*/ 1182723583 w 4834190"/>
              <a:gd name="T47" fmla="*/ 229556311 h 4542152"/>
              <a:gd name="T48" fmla="*/ 896653475 w 4834190"/>
              <a:gd name="T49" fmla="*/ 235168429 h 4542152"/>
              <a:gd name="T50" fmla="*/ 632019062 w 4834190"/>
              <a:gd name="T51" fmla="*/ 328968229 h 4542152"/>
              <a:gd name="T52" fmla="*/ 447957390 w 4834190"/>
              <a:gd name="T53" fmla="*/ 505344653 h 4542152"/>
              <a:gd name="T54" fmla="*/ 383646217 w 4834190"/>
              <a:gd name="T55" fmla="*/ 727417785 h 4542152"/>
              <a:gd name="T56" fmla="*/ 405083057 w 4834190"/>
              <a:gd name="T57" fmla="*/ 862104710 h 4542152"/>
              <a:gd name="T58" fmla="*/ 407692020 w 4834190"/>
              <a:gd name="T59" fmla="*/ 804139169 h 4542152"/>
              <a:gd name="T60" fmla="*/ 470133251 w 4834190"/>
              <a:gd name="T61" fmla="*/ 610368363 h 4542152"/>
              <a:gd name="T62" fmla="*/ 648280793 w 4834190"/>
              <a:gd name="T63" fmla="*/ 458043444 h 4542152"/>
              <a:gd name="T64" fmla="*/ 901827602 w 4834190"/>
              <a:gd name="T65" fmla="*/ 369855436 h 4542152"/>
              <a:gd name="T66" fmla="*/ 1139851211 w 4834190"/>
              <a:gd name="T67" fmla="*/ 358631199 h 4542152"/>
              <a:gd name="T68" fmla="*/ 1182723583 w 4834190"/>
              <a:gd name="T69" fmla="*/ 369855436 h 4542152"/>
              <a:gd name="T70" fmla="*/ 1004577348 w 4834190"/>
              <a:gd name="T71" fmla="*/ 381880985 h 4542152"/>
              <a:gd name="T72" fmla="*/ 777641343 w 4834190"/>
              <a:gd name="T73" fmla="*/ 463655889 h 4542152"/>
              <a:gd name="T74" fmla="*/ 620931131 w 4834190"/>
              <a:gd name="T75" fmla="*/ 615980155 h 4542152"/>
              <a:gd name="T76" fmla="*/ 561794413 w 4834190"/>
              <a:gd name="T77" fmla="*/ 815605793 h 4542152"/>
              <a:gd name="T78" fmla="*/ 615756350 w 4834190"/>
              <a:gd name="T79" fmla="*/ 1003205392 h 4542152"/>
              <a:gd name="T80" fmla="*/ 588406034 w 4834190"/>
              <a:gd name="T81" fmla="*/ 886156460 h 4542152"/>
              <a:gd name="T82" fmla="*/ 642367317 w 4834190"/>
              <a:gd name="T83" fmla="*/ 721806320 h 4542152"/>
              <a:gd name="T84" fmla="*/ 799077856 w 4834190"/>
              <a:gd name="T85" fmla="*/ 592730369 h 4542152"/>
              <a:gd name="T86" fmla="*/ 1020839733 w 4834190"/>
              <a:gd name="T87" fmla="*/ 522180355 h 4542152"/>
              <a:gd name="T88" fmla="*/ 1177549455 w 4834190"/>
              <a:gd name="T89" fmla="*/ 510956118 h 4542152"/>
              <a:gd name="T90" fmla="*/ 1080714492 w 4834190"/>
              <a:gd name="T91" fmla="*/ 534205577 h 4542152"/>
              <a:gd name="T92" fmla="*/ 880390436 w 4834190"/>
              <a:gd name="T93" fmla="*/ 628006030 h 4542152"/>
              <a:gd name="T94" fmla="*/ 767292434 w 4834190"/>
              <a:gd name="T95" fmla="*/ 780331112 h 4542152"/>
              <a:gd name="T96" fmla="*/ 761380266 w 4834190"/>
              <a:gd name="T97" fmla="*/ 950294025 h 4542152"/>
              <a:gd name="T98" fmla="*/ 842691538 w 4834190"/>
              <a:gd name="T99" fmla="*/ 1079369485 h 4542152"/>
              <a:gd name="T100" fmla="*/ 972051924 w 4834190"/>
              <a:gd name="T101" fmla="*/ 1166753241 h 4542152"/>
              <a:gd name="T102" fmla="*/ 1112500568 w 4834190"/>
              <a:gd name="T103" fmla="*/ 1214055757 h 4542152"/>
              <a:gd name="T104" fmla="*/ 815340895 w 4834190"/>
              <a:gd name="T105" fmla="*/ 1254943209 h 4542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4190"/>
              <a:gd name="T160" fmla="*/ 0 h 4542152"/>
              <a:gd name="T161" fmla="*/ 4834190 w 4834190"/>
              <a:gd name="T162" fmla="*/ 4542152 h 4542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4190" h="4542152">
                <a:moveTo>
                  <a:pt x="2940773" y="4542152"/>
                </a:moveTo>
                <a:cubicBezTo>
                  <a:pt x="2749254" y="4542152"/>
                  <a:pt x="2545293" y="4526676"/>
                  <a:pt x="2356885" y="4498626"/>
                </a:cubicBezTo>
                <a:cubicBezTo>
                  <a:pt x="2168477" y="4470576"/>
                  <a:pt x="1985844" y="4429953"/>
                  <a:pt x="1810322" y="4373853"/>
                </a:cubicBezTo>
                <a:cubicBezTo>
                  <a:pt x="1634800" y="4317753"/>
                  <a:pt x="1459278" y="4243759"/>
                  <a:pt x="1303752" y="4162027"/>
                </a:cubicBezTo>
                <a:cubicBezTo>
                  <a:pt x="1148226" y="4080295"/>
                  <a:pt x="1010030" y="3985990"/>
                  <a:pt x="877166" y="3883463"/>
                </a:cubicBezTo>
                <a:cubicBezTo>
                  <a:pt x="744302" y="3780936"/>
                  <a:pt x="614105" y="3666802"/>
                  <a:pt x="506570" y="3546864"/>
                </a:cubicBezTo>
                <a:cubicBezTo>
                  <a:pt x="399035" y="3426926"/>
                  <a:pt x="306608" y="3302152"/>
                  <a:pt x="231956" y="3163837"/>
                </a:cubicBezTo>
                <a:cubicBezTo>
                  <a:pt x="157304" y="3025522"/>
                  <a:pt x="97314" y="2865444"/>
                  <a:pt x="58655" y="2716973"/>
                </a:cubicBezTo>
                <a:cubicBezTo>
                  <a:pt x="19996" y="2568502"/>
                  <a:pt x="0" y="2424867"/>
                  <a:pt x="0" y="2273011"/>
                </a:cubicBezTo>
                <a:cubicBezTo>
                  <a:pt x="0" y="2121155"/>
                  <a:pt x="19996" y="1954305"/>
                  <a:pt x="58655" y="1805834"/>
                </a:cubicBezTo>
                <a:cubicBezTo>
                  <a:pt x="97314" y="1657363"/>
                  <a:pt x="157304" y="1516630"/>
                  <a:pt x="231956" y="1382184"/>
                </a:cubicBezTo>
                <a:cubicBezTo>
                  <a:pt x="306608" y="1247738"/>
                  <a:pt x="399035" y="1119095"/>
                  <a:pt x="506570" y="999157"/>
                </a:cubicBezTo>
                <a:cubicBezTo>
                  <a:pt x="614105" y="879219"/>
                  <a:pt x="744302" y="765085"/>
                  <a:pt x="877166" y="662558"/>
                </a:cubicBezTo>
                <a:cubicBezTo>
                  <a:pt x="1010030" y="560031"/>
                  <a:pt x="1148226" y="465726"/>
                  <a:pt x="1303752" y="383994"/>
                </a:cubicBezTo>
                <a:cubicBezTo>
                  <a:pt x="1459278" y="302262"/>
                  <a:pt x="1634800" y="228268"/>
                  <a:pt x="1810322" y="172168"/>
                </a:cubicBezTo>
                <a:cubicBezTo>
                  <a:pt x="1985844" y="116068"/>
                  <a:pt x="2168477" y="75445"/>
                  <a:pt x="2356885" y="47395"/>
                </a:cubicBezTo>
                <a:cubicBezTo>
                  <a:pt x="2545293" y="19345"/>
                  <a:pt x="2755475" y="7738"/>
                  <a:pt x="2940773" y="3869"/>
                </a:cubicBezTo>
                <a:cubicBezTo>
                  <a:pt x="3126071" y="0"/>
                  <a:pt x="3296261" y="2902"/>
                  <a:pt x="3468673" y="24181"/>
                </a:cubicBezTo>
                <a:cubicBezTo>
                  <a:pt x="3641085" y="45460"/>
                  <a:pt x="3816162" y="85600"/>
                  <a:pt x="3975243" y="131544"/>
                </a:cubicBezTo>
                <a:cubicBezTo>
                  <a:pt x="4134324" y="177488"/>
                  <a:pt x="4280519" y="236490"/>
                  <a:pt x="4423158" y="299844"/>
                </a:cubicBezTo>
                <a:cubicBezTo>
                  <a:pt x="4565797" y="363198"/>
                  <a:pt x="4834190" y="501029"/>
                  <a:pt x="4831080" y="511669"/>
                </a:cubicBezTo>
                <a:cubicBezTo>
                  <a:pt x="4827970" y="522309"/>
                  <a:pt x="4556911" y="405757"/>
                  <a:pt x="4404495" y="363682"/>
                </a:cubicBezTo>
                <a:cubicBezTo>
                  <a:pt x="4252079" y="321607"/>
                  <a:pt x="4082333" y="283885"/>
                  <a:pt x="3916587" y="259220"/>
                </a:cubicBezTo>
                <a:cubicBezTo>
                  <a:pt x="3750841" y="234555"/>
                  <a:pt x="3585539" y="215694"/>
                  <a:pt x="3410017" y="215694"/>
                </a:cubicBezTo>
                <a:cubicBezTo>
                  <a:pt x="3234495" y="215694"/>
                  <a:pt x="3038977" y="231170"/>
                  <a:pt x="2863455" y="259220"/>
                </a:cubicBezTo>
                <a:cubicBezTo>
                  <a:pt x="2687933" y="287270"/>
                  <a:pt x="2519076" y="331279"/>
                  <a:pt x="2356885" y="383994"/>
                </a:cubicBezTo>
                <a:cubicBezTo>
                  <a:pt x="2194694" y="436709"/>
                  <a:pt x="2033391" y="501030"/>
                  <a:pt x="1890307" y="575507"/>
                </a:cubicBezTo>
                <a:cubicBezTo>
                  <a:pt x="1747223" y="649984"/>
                  <a:pt x="1621913" y="738970"/>
                  <a:pt x="1498381" y="830858"/>
                </a:cubicBezTo>
                <a:cubicBezTo>
                  <a:pt x="1374849" y="922746"/>
                  <a:pt x="1246430" y="1020920"/>
                  <a:pt x="1149115" y="1126833"/>
                </a:cubicBezTo>
                <a:cubicBezTo>
                  <a:pt x="1051800" y="1232746"/>
                  <a:pt x="982924" y="1345913"/>
                  <a:pt x="914493" y="1466334"/>
                </a:cubicBezTo>
                <a:cubicBezTo>
                  <a:pt x="846062" y="1586755"/>
                  <a:pt x="774075" y="1718299"/>
                  <a:pt x="738526" y="1849360"/>
                </a:cubicBezTo>
                <a:cubicBezTo>
                  <a:pt x="702977" y="1980421"/>
                  <a:pt x="707421" y="2146785"/>
                  <a:pt x="701200" y="2252698"/>
                </a:cubicBezTo>
                <a:cubicBezTo>
                  <a:pt x="694979" y="2358611"/>
                  <a:pt x="691424" y="2407457"/>
                  <a:pt x="701200" y="2484836"/>
                </a:cubicBezTo>
                <a:cubicBezTo>
                  <a:pt x="710976" y="2562215"/>
                  <a:pt x="750079" y="2692309"/>
                  <a:pt x="759855" y="2716973"/>
                </a:cubicBezTo>
                <a:cubicBezTo>
                  <a:pt x="769631" y="2741637"/>
                  <a:pt x="759855" y="2657488"/>
                  <a:pt x="759855" y="2632823"/>
                </a:cubicBezTo>
                <a:cubicBezTo>
                  <a:pt x="759855" y="2608158"/>
                  <a:pt x="753634" y="2642979"/>
                  <a:pt x="759855" y="2568985"/>
                </a:cubicBezTo>
                <a:cubicBezTo>
                  <a:pt x="766076" y="2494991"/>
                  <a:pt x="764744" y="2308799"/>
                  <a:pt x="797182" y="2188861"/>
                </a:cubicBezTo>
                <a:cubicBezTo>
                  <a:pt x="829620" y="2068923"/>
                  <a:pt x="886054" y="1959142"/>
                  <a:pt x="954485" y="1849360"/>
                </a:cubicBezTo>
                <a:cubicBezTo>
                  <a:pt x="1022916" y="1739578"/>
                  <a:pt x="1110455" y="1629313"/>
                  <a:pt x="1207770" y="1530171"/>
                </a:cubicBezTo>
                <a:cubicBezTo>
                  <a:pt x="1305085" y="1431029"/>
                  <a:pt x="1418397" y="1339141"/>
                  <a:pt x="1538374" y="1254508"/>
                </a:cubicBezTo>
                <a:cubicBezTo>
                  <a:pt x="1658351" y="1169875"/>
                  <a:pt x="1788104" y="1089594"/>
                  <a:pt x="1927633" y="1022371"/>
                </a:cubicBezTo>
                <a:cubicBezTo>
                  <a:pt x="2067162" y="955148"/>
                  <a:pt x="2216467" y="900983"/>
                  <a:pt x="2375548" y="851170"/>
                </a:cubicBezTo>
                <a:cubicBezTo>
                  <a:pt x="2534629" y="801357"/>
                  <a:pt x="2709707" y="748159"/>
                  <a:pt x="2882118" y="723494"/>
                </a:cubicBezTo>
                <a:cubicBezTo>
                  <a:pt x="3054529" y="698829"/>
                  <a:pt x="3244271" y="703182"/>
                  <a:pt x="3410017" y="703182"/>
                </a:cubicBezTo>
                <a:cubicBezTo>
                  <a:pt x="3575763" y="703182"/>
                  <a:pt x="3724180" y="705600"/>
                  <a:pt x="3876595" y="723494"/>
                </a:cubicBezTo>
                <a:cubicBezTo>
                  <a:pt x="4029010" y="741388"/>
                  <a:pt x="4181426" y="774758"/>
                  <a:pt x="4324510" y="810546"/>
                </a:cubicBezTo>
                <a:cubicBezTo>
                  <a:pt x="4467594" y="846334"/>
                  <a:pt x="4744874" y="934836"/>
                  <a:pt x="4735098" y="938221"/>
                </a:cubicBezTo>
                <a:cubicBezTo>
                  <a:pt x="4725322" y="941606"/>
                  <a:pt x="4424935" y="856006"/>
                  <a:pt x="4265854" y="830858"/>
                </a:cubicBezTo>
                <a:cubicBezTo>
                  <a:pt x="4106773" y="805710"/>
                  <a:pt x="3952580" y="783947"/>
                  <a:pt x="3780613" y="787332"/>
                </a:cubicBezTo>
                <a:cubicBezTo>
                  <a:pt x="3608646" y="790717"/>
                  <a:pt x="3409573" y="819251"/>
                  <a:pt x="3234051" y="851170"/>
                </a:cubicBezTo>
                <a:cubicBezTo>
                  <a:pt x="3058529" y="883089"/>
                  <a:pt x="2886562" y="922261"/>
                  <a:pt x="2727481" y="978845"/>
                </a:cubicBezTo>
                <a:cubicBezTo>
                  <a:pt x="2568400" y="1035429"/>
                  <a:pt x="2415984" y="1105554"/>
                  <a:pt x="2279566" y="1190671"/>
                </a:cubicBezTo>
                <a:cubicBezTo>
                  <a:pt x="2143148" y="1275788"/>
                  <a:pt x="2019616" y="1383151"/>
                  <a:pt x="1908970" y="1489547"/>
                </a:cubicBezTo>
                <a:cubicBezTo>
                  <a:pt x="1798324" y="1595943"/>
                  <a:pt x="1693455" y="1709110"/>
                  <a:pt x="1615692" y="1829048"/>
                </a:cubicBezTo>
                <a:cubicBezTo>
                  <a:pt x="1537929" y="1948986"/>
                  <a:pt x="1481051" y="2075211"/>
                  <a:pt x="1442392" y="2209173"/>
                </a:cubicBezTo>
                <a:cubicBezTo>
                  <a:pt x="1403733" y="2343135"/>
                  <a:pt x="1390401" y="2523041"/>
                  <a:pt x="1383736" y="2632823"/>
                </a:cubicBezTo>
                <a:cubicBezTo>
                  <a:pt x="1377071" y="2742605"/>
                  <a:pt x="1389514" y="2786614"/>
                  <a:pt x="1402400" y="2867862"/>
                </a:cubicBezTo>
                <a:cubicBezTo>
                  <a:pt x="1415286" y="2949110"/>
                  <a:pt x="1451279" y="3095646"/>
                  <a:pt x="1461055" y="3120311"/>
                </a:cubicBezTo>
                <a:cubicBezTo>
                  <a:pt x="1470831" y="3144976"/>
                  <a:pt x="1459487" y="3050817"/>
                  <a:pt x="1461055" y="3015850"/>
                </a:cubicBezTo>
                <a:lnTo>
                  <a:pt x="1470465" y="2910508"/>
                </a:lnTo>
                <a:cubicBezTo>
                  <a:pt x="1480241" y="2832645"/>
                  <a:pt x="1482176" y="2665562"/>
                  <a:pt x="1519711" y="2548673"/>
                </a:cubicBezTo>
                <a:cubicBezTo>
                  <a:pt x="1557246" y="2431784"/>
                  <a:pt x="1621025" y="2315085"/>
                  <a:pt x="1695677" y="2209173"/>
                </a:cubicBezTo>
                <a:cubicBezTo>
                  <a:pt x="1770329" y="2103261"/>
                  <a:pt x="1860534" y="2005086"/>
                  <a:pt x="1967625" y="1913198"/>
                </a:cubicBezTo>
                <a:cubicBezTo>
                  <a:pt x="2074716" y="1821310"/>
                  <a:pt x="2204913" y="1732324"/>
                  <a:pt x="2338221" y="1657847"/>
                </a:cubicBezTo>
                <a:cubicBezTo>
                  <a:pt x="2471529" y="1583370"/>
                  <a:pt x="2615058" y="1519532"/>
                  <a:pt x="2767473" y="1466334"/>
                </a:cubicBezTo>
                <a:cubicBezTo>
                  <a:pt x="2919888" y="1413136"/>
                  <a:pt x="3080747" y="1366708"/>
                  <a:pt x="3252714" y="1338658"/>
                </a:cubicBezTo>
                <a:cubicBezTo>
                  <a:pt x="3424681" y="1310608"/>
                  <a:pt x="3656192" y="1304805"/>
                  <a:pt x="3799276" y="1298034"/>
                </a:cubicBezTo>
                <a:cubicBezTo>
                  <a:pt x="3942360" y="1291263"/>
                  <a:pt x="4010347" y="1291263"/>
                  <a:pt x="4111217" y="1298034"/>
                </a:cubicBezTo>
                <a:cubicBezTo>
                  <a:pt x="4212087" y="1304805"/>
                  <a:pt x="4378722" y="1331887"/>
                  <a:pt x="4404495" y="1338658"/>
                </a:cubicBezTo>
                <a:cubicBezTo>
                  <a:pt x="4430268" y="1345429"/>
                  <a:pt x="4314734" y="1338658"/>
                  <a:pt x="4265854" y="1338658"/>
                </a:cubicBezTo>
                <a:cubicBezTo>
                  <a:pt x="4216974" y="1338658"/>
                  <a:pt x="4218308" y="1331404"/>
                  <a:pt x="4111217" y="1338658"/>
                </a:cubicBezTo>
                <a:cubicBezTo>
                  <a:pt x="4004126" y="1345912"/>
                  <a:pt x="3776170" y="1357036"/>
                  <a:pt x="3623310" y="1382184"/>
                </a:cubicBezTo>
                <a:cubicBezTo>
                  <a:pt x="3470450" y="1407332"/>
                  <a:pt x="3330477" y="1440218"/>
                  <a:pt x="3194058" y="1489547"/>
                </a:cubicBezTo>
                <a:cubicBezTo>
                  <a:pt x="3057639" y="1538876"/>
                  <a:pt x="2921665" y="1604165"/>
                  <a:pt x="2804799" y="1678159"/>
                </a:cubicBezTo>
                <a:cubicBezTo>
                  <a:pt x="2687933" y="1752153"/>
                  <a:pt x="2587063" y="1841622"/>
                  <a:pt x="2492859" y="1933510"/>
                </a:cubicBezTo>
                <a:cubicBezTo>
                  <a:pt x="2398655" y="2025398"/>
                  <a:pt x="2307561" y="2119703"/>
                  <a:pt x="2239574" y="2229485"/>
                </a:cubicBezTo>
                <a:cubicBezTo>
                  <a:pt x="2171587" y="2339267"/>
                  <a:pt x="2120485" y="2471778"/>
                  <a:pt x="2084936" y="2592199"/>
                </a:cubicBezTo>
                <a:cubicBezTo>
                  <a:pt x="2049387" y="2712620"/>
                  <a:pt x="2026281" y="2832074"/>
                  <a:pt x="2026281" y="2952012"/>
                </a:cubicBezTo>
                <a:cubicBezTo>
                  <a:pt x="2026281" y="3071950"/>
                  <a:pt x="2052498" y="3198658"/>
                  <a:pt x="2084936" y="3311825"/>
                </a:cubicBezTo>
                <a:cubicBezTo>
                  <a:pt x="2117374" y="3424992"/>
                  <a:pt x="2211134" y="3613119"/>
                  <a:pt x="2220910" y="3631013"/>
                </a:cubicBezTo>
                <a:cubicBezTo>
                  <a:pt x="2230686" y="3648907"/>
                  <a:pt x="2160033" y="3489796"/>
                  <a:pt x="2143592" y="3419188"/>
                </a:cubicBezTo>
                <a:cubicBezTo>
                  <a:pt x="2127151" y="3348580"/>
                  <a:pt x="2116042" y="3292480"/>
                  <a:pt x="2122263" y="3207363"/>
                </a:cubicBezTo>
                <a:cubicBezTo>
                  <a:pt x="2128484" y="3122246"/>
                  <a:pt x="2148480" y="3007628"/>
                  <a:pt x="2180918" y="2908486"/>
                </a:cubicBezTo>
                <a:cubicBezTo>
                  <a:pt x="2213356" y="2809344"/>
                  <a:pt x="2252016" y="2704399"/>
                  <a:pt x="2316892" y="2612511"/>
                </a:cubicBezTo>
                <a:cubicBezTo>
                  <a:pt x="2381768" y="2520623"/>
                  <a:pt x="2475973" y="2435023"/>
                  <a:pt x="2570177" y="2357160"/>
                </a:cubicBezTo>
                <a:cubicBezTo>
                  <a:pt x="2664381" y="2279297"/>
                  <a:pt x="2768362" y="2205304"/>
                  <a:pt x="2882118" y="2145335"/>
                </a:cubicBezTo>
                <a:cubicBezTo>
                  <a:pt x="2995874" y="2085366"/>
                  <a:pt x="3119406" y="2039907"/>
                  <a:pt x="3252714" y="1997348"/>
                </a:cubicBezTo>
                <a:cubicBezTo>
                  <a:pt x="3386022" y="1954789"/>
                  <a:pt x="3532216" y="1914649"/>
                  <a:pt x="3681965" y="1889984"/>
                </a:cubicBezTo>
                <a:cubicBezTo>
                  <a:pt x="3831714" y="1865319"/>
                  <a:pt x="4057005" y="1856131"/>
                  <a:pt x="4151209" y="1849360"/>
                </a:cubicBezTo>
                <a:cubicBezTo>
                  <a:pt x="4245413" y="1842589"/>
                  <a:pt x="4218308" y="1849360"/>
                  <a:pt x="4247191" y="1849360"/>
                </a:cubicBezTo>
                <a:cubicBezTo>
                  <a:pt x="4276074" y="1849360"/>
                  <a:pt x="4382721" y="1835335"/>
                  <a:pt x="4324510" y="1849360"/>
                </a:cubicBezTo>
                <a:cubicBezTo>
                  <a:pt x="4266299" y="1863385"/>
                  <a:pt x="4034342" y="1898206"/>
                  <a:pt x="3897924" y="1933510"/>
                </a:cubicBezTo>
                <a:cubicBezTo>
                  <a:pt x="3761506" y="1968814"/>
                  <a:pt x="3626420" y="2004601"/>
                  <a:pt x="3505999" y="2061185"/>
                </a:cubicBezTo>
                <a:cubicBezTo>
                  <a:pt x="3385578" y="2117769"/>
                  <a:pt x="3272710" y="2195148"/>
                  <a:pt x="3175395" y="2273011"/>
                </a:cubicBezTo>
                <a:cubicBezTo>
                  <a:pt x="3078080" y="2350874"/>
                  <a:pt x="2990097" y="2436474"/>
                  <a:pt x="2922110" y="2528361"/>
                </a:cubicBezTo>
                <a:cubicBezTo>
                  <a:pt x="2854123" y="2620248"/>
                  <a:pt x="2803022" y="2721809"/>
                  <a:pt x="2767473" y="2824336"/>
                </a:cubicBezTo>
                <a:cubicBezTo>
                  <a:pt x="2731924" y="2926863"/>
                  <a:pt x="2712372" y="3040998"/>
                  <a:pt x="2708817" y="3143525"/>
                </a:cubicBezTo>
                <a:cubicBezTo>
                  <a:pt x="2705262" y="3246052"/>
                  <a:pt x="2720371" y="3347612"/>
                  <a:pt x="2746144" y="3439500"/>
                </a:cubicBezTo>
                <a:cubicBezTo>
                  <a:pt x="2771917" y="3531388"/>
                  <a:pt x="2814576" y="3616988"/>
                  <a:pt x="2863455" y="3694851"/>
                </a:cubicBezTo>
                <a:cubicBezTo>
                  <a:pt x="2912334" y="3772714"/>
                  <a:pt x="2974544" y="3843322"/>
                  <a:pt x="3039421" y="3906676"/>
                </a:cubicBezTo>
                <a:cubicBezTo>
                  <a:pt x="3104298" y="3970030"/>
                  <a:pt x="3174951" y="4022262"/>
                  <a:pt x="3252714" y="4074976"/>
                </a:cubicBezTo>
                <a:cubicBezTo>
                  <a:pt x="3330477" y="4127690"/>
                  <a:pt x="3421571" y="4180405"/>
                  <a:pt x="3505999" y="4222963"/>
                </a:cubicBezTo>
                <a:cubicBezTo>
                  <a:pt x="3590427" y="4265521"/>
                  <a:pt x="3674856" y="4301793"/>
                  <a:pt x="3759284" y="4330327"/>
                </a:cubicBezTo>
                <a:cubicBezTo>
                  <a:pt x="3843712" y="4358861"/>
                  <a:pt x="4054783" y="4366115"/>
                  <a:pt x="4012569" y="4394165"/>
                </a:cubicBezTo>
                <a:cubicBezTo>
                  <a:pt x="3970355" y="4422215"/>
                  <a:pt x="3684632" y="4473961"/>
                  <a:pt x="3505999" y="4498626"/>
                </a:cubicBezTo>
                <a:cubicBezTo>
                  <a:pt x="3327366" y="4523291"/>
                  <a:pt x="3132292" y="4542152"/>
                  <a:pt x="2940773" y="4542152"/>
                </a:cubicBezTo>
                <a:close/>
              </a:path>
            </a:pathLst>
          </a:custGeom>
          <a:solidFill>
            <a:srgbClr val="7A0028">
              <a:alpha val="3137"/>
            </a:srgbClr>
          </a:solidFill>
          <a:ln w="0" cap="flat" cmpd="sng" algn="ctr">
            <a:noFill/>
            <a:prstDash val="solid"/>
            <a:round/>
            <a:headEnd/>
            <a:tailEnd/>
          </a:ln>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lang="en-US" sz="3800" kern="1200" dirty="0">
          <a:solidFill>
            <a:schemeClr val="bg1"/>
          </a:solidFill>
          <a:effectLst>
            <a:outerShdw blurRad="38100" dist="38100" dir="2700000" algn="tl">
              <a:srgbClr val="000000"/>
            </a:outerShdw>
          </a:effectLst>
          <a:latin typeface="Calibri" pitchFamily="34" charset="0"/>
          <a:ea typeface="+mn-ea"/>
          <a:cs typeface="+mn-cs"/>
        </a:defRPr>
      </a:lvl1pPr>
      <a:lvl2pPr algn="ctr" rtl="0" eaLnBrk="0" fontAlgn="base" hangingPunct="0">
        <a:spcBef>
          <a:spcPct val="0"/>
        </a:spcBef>
        <a:spcAft>
          <a:spcPct val="0"/>
        </a:spcAft>
        <a:defRPr sz="3800">
          <a:solidFill>
            <a:schemeClr val="bg1"/>
          </a:solidFill>
          <a:latin typeface="Calibri" pitchFamily="34" charset="0"/>
        </a:defRPr>
      </a:lvl2pPr>
      <a:lvl3pPr algn="ctr" rtl="0" eaLnBrk="0" fontAlgn="base" hangingPunct="0">
        <a:spcBef>
          <a:spcPct val="0"/>
        </a:spcBef>
        <a:spcAft>
          <a:spcPct val="0"/>
        </a:spcAft>
        <a:defRPr sz="3800">
          <a:solidFill>
            <a:schemeClr val="bg1"/>
          </a:solidFill>
          <a:latin typeface="Calibri" pitchFamily="34" charset="0"/>
        </a:defRPr>
      </a:lvl3pPr>
      <a:lvl4pPr algn="ctr" rtl="0" eaLnBrk="0" fontAlgn="base" hangingPunct="0">
        <a:spcBef>
          <a:spcPct val="0"/>
        </a:spcBef>
        <a:spcAft>
          <a:spcPct val="0"/>
        </a:spcAft>
        <a:defRPr sz="3800">
          <a:solidFill>
            <a:schemeClr val="bg1"/>
          </a:solidFill>
          <a:latin typeface="Calibri" pitchFamily="34" charset="0"/>
        </a:defRPr>
      </a:lvl4pPr>
      <a:lvl5pPr algn="ctr" rtl="0" eaLnBrk="0" fontAlgn="base" hangingPunct="0">
        <a:spcBef>
          <a:spcPct val="0"/>
        </a:spcBef>
        <a:spcAft>
          <a:spcPct val="0"/>
        </a:spcAft>
        <a:defRPr sz="3800">
          <a:solidFill>
            <a:schemeClr val="bg1"/>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advice.c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www.google.ca/url?sa=t&amp;rct=j&amp;q=&amp;esrc=s&amp;frm=1&amp;source=images&amp;cd=&amp;cad=rja&amp;uact=8&amp;ved=0CAQQjRw&amp;url=https://twitter.com/twitter&amp;ei=KRsnU7DUPMqF0AH864HIBw&amp;usg=AFQjCNEG8eBV5h2aqf5sU43WYdaxLcuGgw&amp;bvm=bv.62922401,d.dm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1524000"/>
            <a:ext cx="5791200" cy="2123658"/>
          </a:xfrm>
          <a:prstGeom prst="rect">
            <a:avLst/>
          </a:prstGeom>
          <a:noFill/>
        </p:spPr>
        <p:txBody>
          <a:bodyPr wrap="square" rtlCol="0">
            <a:spAutoFit/>
          </a:bodyPr>
          <a:lstStyle/>
          <a:p>
            <a:pPr>
              <a:spcBef>
                <a:spcPct val="0"/>
              </a:spcBef>
            </a:pPr>
            <a:r>
              <a:rPr lang="en-CA" sz="2800" b="1" dirty="0" smtClean="0">
                <a:cs typeface="Arial" pitchFamily="34" charset="0"/>
              </a:rPr>
              <a:t>Science Culture:</a:t>
            </a:r>
          </a:p>
          <a:p>
            <a:pPr>
              <a:spcBef>
                <a:spcPct val="0"/>
              </a:spcBef>
            </a:pPr>
            <a:r>
              <a:rPr lang="en-CA" sz="2800" b="1" dirty="0" smtClean="0">
                <a:cs typeface="Arial" pitchFamily="34" charset="0"/>
              </a:rPr>
              <a:t>Where Canada Stands</a:t>
            </a:r>
          </a:p>
          <a:p>
            <a:pPr>
              <a:spcBef>
                <a:spcPct val="0"/>
              </a:spcBef>
            </a:pPr>
            <a:endParaRPr lang="en-CA" sz="2800" dirty="0">
              <a:cs typeface="Arial" pitchFamily="34" charset="0"/>
            </a:endParaRPr>
          </a:p>
          <a:p>
            <a:pPr>
              <a:spcBef>
                <a:spcPct val="0"/>
              </a:spcBef>
            </a:pPr>
            <a:r>
              <a:rPr lang="en-CA" sz="2400" dirty="0" smtClean="0">
                <a:cs typeface="Arial" pitchFamily="34" charset="0"/>
              </a:rPr>
              <a:t>The Expert Panel on the State of Canada’s Science Culture</a:t>
            </a:r>
          </a:p>
        </p:txBody>
      </p:sp>
      <p:sp>
        <p:nvSpPr>
          <p:cNvPr id="7185" name="Freeform 17"/>
          <p:cNvSpPr>
            <a:spLocks/>
          </p:cNvSpPr>
          <p:nvPr/>
        </p:nvSpPr>
        <p:spPr bwMode="auto">
          <a:xfrm>
            <a:off x="304800" y="228600"/>
            <a:ext cx="1676400" cy="1524000"/>
          </a:xfrm>
          <a:custGeom>
            <a:avLst/>
            <a:gdLst/>
            <a:ahLst/>
            <a:cxnLst>
              <a:cxn ang="0">
                <a:pos x="2356885" y="4498626"/>
              </a:cxn>
              <a:cxn ang="0">
                <a:pos x="1303752" y="4162027"/>
              </a:cxn>
              <a:cxn ang="0">
                <a:pos x="506570" y="3546864"/>
              </a:cxn>
              <a:cxn ang="0">
                <a:pos x="58655" y="2716973"/>
              </a:cxn>
              <a:cxn ang="0">
                <a:pos x="58655" y="1805834"/>
              </a:cxn>
              <a:cxn ang="0">
                <a:pos x="506570" y="999157"/>
              </a:cxn>
              <a:cxn ang="0">
                <a:pos x="1303752" y="383994"/>
              </a:cxn>
              <a:cxn ang="0">
                <a:pos x="2356885" y="47395"/>
              </a:cxn>
              <a:cxn ang="0">
                <a:pos x="3468673" y="24181"/>
              </a:cxn>
              <a:cxn ang="0">
                <a:pos x="4423158" y="299844"/>
              </a:cxn>
              <a:cxn ang="0">
                <a:pos x="4404495" y="363682"/>
              </a:cxn>
              <a:cxn ang="0">
                <a:pos x="3410017" y="215694"/>
              </a:cxn>
              <a:cxn ang="0">
                <a:pos x="2356885" y="383994"/>
              </a:cxn>
              <a:cxn ang="0">
                <a:pos x="1498381" y="830858"/>
              </a:cxn>
              <a:cxn ang="0">
                <a:pos x="914493" y="1466334"/>
              </a:cxn>
              <a:cxn ang="0">
                <a:pos x="701200" y="2252698"/>
              </a:cxn>
              <a:cxn ang="0">
                <a:pos x="759855" y="2716973"/>
              </a:cxn>
              <a:cxn ang="0">
                <a:pos x="759855" y="2568985"/>
              </a:cxn>
              <a:cxn ang="0">
                <a:pos x="954485" y="1849360"/>
              </a:cxn>
              <a:cxn ang="0">
                <a:pos x="1538374" y="1254508"/>
              </a:cxn>
              <a:cxn ang="0">
                <a:pos x="2375548" y="851170"/>
              </a:cxn>
              <a:cxn ang="0">
                <a:pos x="3410017" y="703182"/>
              </a:cxn>
              <a:cxn ang="0">
                <a:pos x="4324510" y="810546"/>
              </a:cxn>
              <a:cxn ang="0">
                <a:pos x="4265854" y="830858"/>
              </a:cxn>
              <a:cxn ang="0">
                <a:pos x="3234051" y="851170"/>
              </a:cxn>
              <a:cxn ang="0">
                <a:pos x="2279566" y="1190671"/>
              </a:cxn>
              <a:cxn ang="0">
                <a:pos x="1615692" y="1829048"/>
              </a:cxn>
              <a:cxn ang="0">
                <a:pos x="1383736" y="2632823"/>
              </a:cxn>
              <a:cxn ang="0">
                <a:pos x="1461055" y="3120311"/>
              </a:cxn>
              <a:cxn ang="0">
                <a:pos x="1470465" y="2910508"/>
              </a:cxn>
              <a:cxn ang="0">
                <a:pos x="1695677" y="2209173"/>
              </a:cxn>
              <a:cxn ang="0">
                <a:pos x="2338221" y="1657847"/>
              </a:cxn>
              <a:cxn ang="0">
                <a:pos x="3252714" y="1338658"/>
              </a:cxn>
              <a:cxn ang="0">
                <a:pos x="4111217" y="1298034"/>
              </a:cxn>
              <a:cxn ang="0">
                <a:pos x="4265854" y="1338658"/>
              </a:cxn>
              <a:cxn ang="0">
                <a:pos x="3623310" y="1382184"/>
              </a:cxn>
              <a:cxn ang="0">
                <a:pos x="2804799" y="1678159"/>
              </a:cxn>
              <a:cxn ang="0">
                <a:pos x="2239574" y="2229485"/>
              </a:cxn>
              <a:cxn ang="0">
                <a:pos x="2026281" y="2952012"/>
              </a:cxn>
              <a:cxn ang="0">
                <a:pos x="2220910" y="3631013"/>
              </a:cxn>
              <a:cxn ang="0">
                <a:pos x="2122263" y="3207363"/>
              </a:cxn>
              <a:cxn ang="0">
                <a:pos x="2316892" y="2612511"/>
              </a:cxn>
              <a:cxn ang="0">
                <a:pos x="2882118" y="2145335"/>
              </a:cxn>
              <a:cxn ang="0">
                <a:pos x="3681965" y="1889984"/>
              </a:cxn>
              <a:cxn ang="0">
                <a:pos x="4247191" y="1849360"/>
              </a:cxn>
              <a:cxn ang="0">
                <a:pos x="3897924" y="1933510"/>
              </a:cxn>
              <a:cxn ang="0">
                <a:pos x="3175395" y="2273011"/>
              </a:cxn>
              <a:cxn ang="0">
                <a:pos x="2767473" y="2824336"/>
              </a:cxn>
              <a:cxn ang="0">
                <a:pos x="2746144" y="3439500"/>
              </a:cxn>
              <a:cxn ang="0">
                <a:pos x="3039421" y="3906676"/>
              </a:cxn>
              <a:cxn ang="0">
                <a:pos x="3505999" y="4222963"/>
              </a:cxn>
              <a:cxn ang="0">
                <a:pos x="4012569" y="4394165"/>
              </a:cxn>
              <a:cxn ang="0">
                <a:pos x="2940773" y="4542152"/>
              </a:cxn>
            </a:cxnLst>
            <a:rect l="0" t="0" r="r" b="b"/>
            <a:pathLst>
              <a:path w="4834190" h="4542152">
                <a:moveTo>
                  <a:pt x="2940773" y="4542152"/>
                </a:moveTo>
                <a:cubicBezTo>
                  <a:pt x="2749254" y="4542152"/>
                  <a:pt x="2545293" y="4526676"/>
                  <a:pt x="2356885" y="4498626"/>
                </a:cubicBezTo>
                <a:cubicBezTo>
                  <a:pt x="2168477" y="4470576"/>
                  <a:pt x="1985844" y="4429953"/>
                  <a:pt x="1810322" y="4373853"/>
                </a:cubicBezTo>
                <a:cubicBezTo>
                  <a:pt x="1634800" y="4317753"/>
                  <a:pt x="1459278" y="4243759"/>
                  <a:pt x="1303752" y="4162027"/>
                </a:cubicBezTo>
                <a:cubicBezTo>
                  <a:pt x="1148226" y="4080295"/>
                  <a:pt x="1010030" y="3985990"/>
                  <a:pt x="877166" y="3883463"/>
                </a:cubicBezTo>
                <a:cubicBezTo>
                  <a:pt x="744302" y="3780936"/>
                  <a:pt x="614105" y="3666802"/>
                  <a:pt x="506570" y="3546864"/>
                </a:cubicBezTo>
                <a:cubicBezTo>
                  <a:pt x="399035" y="3426926"/>
                  <a:pt x="306608" y="3302152"/>
                  <a:pt x="231956" y="3163837"/>
                </a:cubicBezTo>
                <a:cubicBezTo>
                  <a:pt x="157304" y="3025522"/>
                  <a:pt x="97314" y="2865444"/>
                  <a:pt x="58655" y="2716973"/>
                </a:cubicBezTo>
                <a:cubicBezTo>
                  <a:pt x="19996" y="2568502"/>
                  <a:pt x="0" y="2424867"/>
                  <a:pt x="0" y="2273011"/>
                </a:cubicBezTo>
                <a:cubicBezTo>
                  <a:pt x="0" y="2121155"/>
                  <a:pt x="19996" y="1954305"/>
                  <a:pt x="58655" y="1805834"/>
                </a:cubicBezTo>
                <a:cubicBezTo>
                  <a:pt x="97314" y="1657363"/>
                  <a:pt x="157304" y="1516630"/>
                  <a:pt x="231956" y="1382184"/>
                </a:cubicBezTo>
                <a:cubicBezTo>
                  <a:pt x="306608" y="1247738"/>
                  <a:pt x="399035" y="1119095"/>
                  <a:pt x="506570" y="999157"/>
                </a:cubicBezTo>
                <a:cubicBezTo>
                  <a:pt x="614105" y="879219"/>
                  <a:pt x="744302" y="765085"/>
                  <a:pt x="877166" y="662558"/>
                </a:cubicBezTo>
                <a:cubicBezTo>
                  <a:pt x="1010030" y="560031"/>
                  <a:pt x="1148226" y="465726"/>
                  <a:pt x="1303752" y="383994"/>
                </a:cubicBezTo>
                <a:cubicBezTo>
                  <a:pt x="1459278" y="302262"/>
                  <a:pt x="1634800" y="228268"/>
                  <a:pt x="1810322" y="172168"/>
                </a:cubicBezTo>
                <a:cubicBezTo>
                  <a:pt x="1985844" y="116068"/>
                  <a:pt x="2168477" y="75445"/>
                  <a:pt x="2356885" y="47395"/>
                </a:cubicBezTo>
                <a:cubicBezTo>
                  <a:pt x="2545293" y="19345"/>
                  <a:pt x="2755475" y="7738"/>
                  <a:pt x="2940773" y="3869"/>
                </a:cubicBezTo>
                <a:cubicBezTo>
                  <a:pt x="3126071" y="0"/>
                  <a:pt x="3296261" y="2902"/>
                  <a:pt x="3468673" y="24181"/>
                </a:cubicBezTo>
                <a:cubicBezTo>
                  <a:pt x="3641085" y="45460"/>
                  <a:pt x="3816162" y="85600"/>
                  <a:pt x="3975243" y="131544"/>
                </a:cubicBezTo>
                <a:cubicBezTo>
                  <a:pt x="4134324" y="177488"/>
                  <a:pt x="4280519" y="236490"/>
                  <a:pt x="4423158" y="299844"/>
                </a:cubicBezTo>
                <a:cubicBezTo>
                  <a:pt x="4565797" y="363198"/>
                  <a:pt x="4834190" y="501029"/>
                  <a:pt x="4831080" y="511669"/>
                </a:cubicBezTo>
                <a:cubicBezTo>
                  <a:pt x="4827970" y="522309"/>
                  <a:pt x="4556911" y="405757"/>
                  <a:pt x="4404495" y="363682"/>
                </a:cubicBezTo>
                <a:cubicBezTo>
                  <a:pt x="4252079" y="321607"/>
                  <a:pt x="4082333" y="283885"/>
                  <a:pt x="3916587" y="259220"/>
                </a:cubicBezTo>
                <a:cubicBezTo>
                  <a:pt x="3750841" y="234555"/>
                  <a:pt x="3585539" y="215694"/>
                  <a:pt x="3410017" y="215694"/>
                </a:cubicBezTo>
                <a:cubicBezTo>
                  <a:pt x="3234495" y="215694"/>
                  <a:pt x="3038977" y="231170"/>
                  <a:pt x="2863455" y="259220"/>
                </a:cubicBezTo>
                <a:cubicBezTo>
                  <a:pt x="2687933" y="287270"/>
                  <a:pt x="2519076" y="331279"/>
                  <a:pt x="2356885" y="383994"/>
                </a:cubicBezTo>
                <a:cubicBezTo>
                  <a:pt x="2194694" y="436709"/>
                  <a:pt x="2033391" y="501030"/>
                  <a:pt x="1890307" y="575507"/>
                </a:cubicBezTo>
                <a:cubicBezTo>
                  <a:pt x="1747223" y="649984"/>
                  <a:pt x="1621913" y="738970"/>
                  <a:pt x="1498381" y="830858"/>
                </a:cubicBezTo>
                <a:cubicBezTo>
                  <a:pt x="1374849" y="922746"/>
                  <a:pt x="1246430" y="1020920"/>
                  <a:pt x="1149115" y="1126833"/>
                </a:cubicBezTo>
                <a:cubicBezTo>
                  <a:pt x="1051800" y="1232746"/>
                  <a:pt x="982924" y="1345913"/>
                  <a:pt x="914493" y="1466334"/>
                </a:cubicBezTo>
                <a:cubicBezTo>
                  <a:pt x="846062" y="1586755"/>
                  <a:pt x="774075" y="1718299"/>
                  <a:pt x="738526" y="1849360"/>
                </a:cubicBezTo>
                <a:cubicBezTo>
                  <a:pt x="702977" y="1980421"/>
                  <a:pt x="707421" y="2146785"/>
                  <a:pt x="701200" y="2252698"/>
                </a:cubicBezTo>
                <a:cubicBezTo>
                  <a:pt x="694979" y="2358611"/>
                  <a:pt x="691424" y="2407457"/>
                  <a:pt x="701200" y="2484836"/>
                </a:cubicBezTo>
                <a:cubicBezTo>
                  <a:pt x="710976" y="2562215"/>
                  <a:pt x="750079" y="2692309"/>
                  <a:pt x="759855" y="2716973"/>
                </a:cubicBezTo>
                <a:cubicBezTo>
                  <a:pt x="769631" y="2741637"/>
                  <a:pt x="759855" y="2657488"/>
                  <a:pt x="759855" y="2632823"/>
                </a:cubicBezTo>
                <a:cubicBezTo>
                  <a:pt x="759855" y="2608158"/>
                  <a:pt x="753634" y="2642979"/>
                  <a:pt x="759855" y="2568985"/>
                </a:cubicBezTo>
                <a:cubicBezTo>
                  <a:pt x="766076" y="2494991"/>
                  <a:pt x="764744" y="2308799"/>
                  <a:pt x="797182" y="2188861"/>
                </a:cubicBezTo>
                <a:cubicBezTo>
                  <a:pt x="829620" y="2068923"/>
                  <a:pt x="886054" y="1959142"/>
                  <a:pt x="954485" y="1849360"/>
                </a:cubicBezTo>
                <a:cubicBezTo>
                  <a:pt x="1022916" y="1739578"/>
                  <a:pt x="1110455" y="1629313"/>
                  <a:pt x="1207770" y="1530171"/>
                </a:cubicBezTo>
                <a:cubicBezTo>
                  <a:pt x="1305085" y="1431029"/>
                  <a:pt x="1418397" y="1339141"/>
                  <a:pt x="1538374" y="1254508"/>
                </a:cubicBezTo>
                <a:cubicBezTo>
                  <a:pt x="1658351" y="1169875"/>
                  <a:pt x="1788104" y="1089594"/>
                  <a:pt x="1927633" y="1022371"/>
                </a:cubicBezTo>
                <a:cubicBezTo>
                  <a:pt x="2067162" y="955148"/>
                  <a:pt x="2216467" y="900983"/>
                  <a:pt x="2375548" y="851170"/>
                </a:cubicBezTo>
                <a:cubicBezTo>
                  <a:pt x="2534629" y="801357"/>
                  <a:pt x="2709707" y="748159"/>
                  <a:pt x="2882118" y="723494"/>
                </a:cubicBezTo>
                <a:cubicBezTo>
                  <a:pt x="3054529" y="698829"/>
                  <a:pt x="3244271" y="703182"/>
                  <a:pt x="3410017" y="703182"/>
                </a:cubicBezTo>
                <a:cubicBezTo>
                  <a:pt x="3575763" y="703182"/>
                  <a:pt x="3724180" y="705600"/>
                  <a:pt x="3876595" y="723494"/>
                </a:cubicBezTo>
                <a:cubicBezTo>
                  <a:pt x="4029010" y="741388"/>
                  <a:pt x="4181426" y="774758"/>
                  <a:pt x="4324510" y="810546"/>
                </a:cubicBezTo>
                <a:cubicBezTo>
                  <a:pt x="4467594" y="846334"/>
                  <a:pt x="4744874" y="934836"/>
                  <a:pt x="4735098" y="938221"/>
                </a:cubicBezTo>
                <a:cubicBezTo>
                  <a:pt x="4725322" y="941606"/>
                  <a:pt x="4424935" y="856006"/>
                  <a:pt x="4265854" y="830858"/>
                </a:cubicBezTo>
                <a:cubicBezTo>
                  <a:pt x="4106773" y="805710"/>
                  <a:pt x="3952580" y="783947"/>
                  <a:pt x="3780613" y="787332"/>
                </a:cubicBezTo>
                <a:cubicBezTo>
                  <a:pt x="3608646" y="790717"/>
                  <a:pt x="3409573" y="819251"/>
                  <a:pt x="3234051" y="851170"/>
                </a:cubicBezTo>
                <a:cubicBezTo>
                  <a:pt x="3058529" y="883089"/>
                  <a:pt x="2886562" y="922261"/>
                  <a:pt x="2727481" y="978845"/>
                </a:cubicBezTo>
                <a:cubicBezTo>
                  <a:pt x="2568400" y="1035429"/>
                  <a:pt x="2415984" y="1105554"/>
                  <a:pt x="2279566" y="1190671"/>
                </a:cubicBezTo>
                <a:cubicBezTo>
                  <a:pt x="2143148" y="1275788"/>
                  <a:pt x="2019616" y="1383151"/>
                  <a:pt x="1908970" y="1489547"/>
                </a:cubicBezTo>
                <a:cubicBezTo>
                  <a:pt x="1798324" y="1595943"/>
                  <a:pt x="1693455" y="1709110"/>
                  <a:pt x="1615692" y="1829048"/>
                </a:cubicBezTo>
                <a:cubicBezTo>
                  <a:pt x="1537929" y="1948986"/>
                  <a:pt x="1481051" y="2075211"/>
                  <a:pt x="1442392" y="2209173"/>
                </a:cubicBezTo>
                <a:cubicBezTo>
                  <a:pt x="1403733" y="2343135"/>
                  <a:pt x="1390401" y="2523041"/>
                  <a:pt x="1383736" y="2632823"/>
                </a:cubicBezTo>
                <a:cubicBezTo>
                  <a:pt x="1377071" y="2742605"/>
                  <a:pt x="1389514" y="2786614"/>
                  <a:pt x="1402400" y="2867862"/>
                </a:cubicBezTo>
                <a:cubicBezTo>
                  <a:pt x="1415286" y="2949110"/>
                  <a:pt x="1451279" y="3095646"/>
                  <a:pt x="1461055" y="3120311"/>
                </a:cubicBezTo>
                <a:cubicBezTo>
                  <a:pt x="1470831" y="3144976"/>
                  <a:pt x="1459487" y="3050817"/>
                  <a:pt x="1461055" y="3015850"/>
                </a:cubicBezTo>
                <a:lnTo>
                  <a:pt x="1470465" y="2910508"/>
                </a:lnTo>
                <a:cubicBezTo>
                  <a:pt x="1480241" y="2832645"/>
                  <a:pt x="1482176" y="2665562"/>
                  <a:pt x="1519711" y="2548673"/>
                </a:cubicBezTo>
                <a:cubicBezTo>
                  <a:pt x="1557246" y="2431784"/>
                  <a:pt x="1621025" y="2315085"/>
                  <a:pt x="1695677" y="2209173"/>
                </a:cubicBezTo>
                <a:cubicBezTo>
                  <a:pt x="1770329" y="2103261"/>
                  <a:pt x="1860534" y="2005086"/>
                  <a:pt x="1967625" y="1913198"/>
                </a:cubicBezTo>
                <a:cubicBezTo>
                  <a:pt x="2074716" y="1821310"/>
                  <a:pt x="2204913" y="1732324"/>
                  <a:pt x="2338221" y="1657847"/>
                </a:cubicBezTo>
                <a:cubicBezTo>
                  <a:pt x="2471529" y="1583370"/>
                  <a:pt x="2615058" y="1519532"/>
                  <a:pt x="2767473" y="1466334"/>
                </a:cubicBezTo>
                <a:cubicBezTo>
                  <a:pt x="2919888" y="1413136"/>
                  <a:pt x="3080747" y="1366708"/>
                  <a:pt x="3252714" y="1338658"/>
                </a:cubicBezTo>
                <a:cubicBezTo>
                  <a:pt x="3424681" y="1310608"/>
                  <a:pt x="3656192" y="1304805"/>
                  <a:pt x="3799276" y="1298034"/>
                </a:cubicBezTo>
                <a:cubicBezTo>
                  <a:pt x="3942360" y="1291263"/>
                  <a:pt x="4010347" y="1291263"/>
                  <a:pt x="4111217" y="1298034"/>
                </a:cubicBezTo>
                <a:cubicBezTo>
                  <a:pt x="4212087" y="1304805"/>
                  <a:pt x="4378722" y="1331887"/>
                  <a:pt x="4404495" y="1338658"/>
                </a:cubicBezTo>
                <a:cubicBezTo>
                  <a:pt x="4430268" y="1345429"/>
                  <a:pt x="4314734" y="1338658"/>
                  <a:pt x="4265854" y="1338658"/>
                </a:cubicBezTo>
                <a:cubicBezTo>
                  <a:pt x="4216974" y="1338658"/>
                  <a:pt x="4218308" y="1331404"/>
                  <a:pt x="4111217" y="1338658"/>
                </a:cubicBezTo>
                <a:cubicBezTo>
                  <a:pt x="4004126" y="1345912"/>
                  <a:pt x="3776170" y="1357036"/>
                  <a:pt x="3623310" y="1382184"/>
                </a:cubicBezTo>
                <a:cubicBezTo>
                  <a:pt x="3470450" y="1407332"/>
                  <a:pt x="3330477" y="1440218"/>
                  <a:pt x="3194058" y="1489547"/>
                </a:cubicBezTo>
                <a:cubicBezTo>
                  <a:pt x="3057639" y="1538876"/>
                  <a:pt x="2921665" y="1604165"/>
                  <a:pt x="2804799" y="1678159"/>
                </a:cubicBezTo>
                <a:cubicBezTo>
                  <a:pt x="2687933" y="1752153"/>
                  <a:pt x="2587063" y="1841622"/>
                  <a:pt x="2492859" y="1933510"/>
                </a:cubicBezTo>
                <a:cubicBezTo>
                  <a:pt x="2398655" y="2025398"/>
                  <a:pt x="2307561" y="2119703"/>
                  <a:pt x="2239574" y="2229485"/>
                </a:cubicBezTo>
                <a:cubicBezTo>
                  <a:pt x="2171587" y="2339267"/>
                  <a:pt x="2120485" y="2471778"/>
                  <a:pt x="2084936" y="2592199"/>
                </a:cubicBezTo>
                <a:cubicBezTo>
                  <a:pt x="2049387" y="2712620"/>
                  <a:pt x="2026281" y="2832074"/>
                  <a:pt x="2026281" y="2952012"/>
                </a:cubicBezTo>
                <a:cubicBezTo>
                  <a:pt x="2026281" y="3071950"/>
                  <a:pt x="2052498" y="3198658"/>
                  <a:pt x="2084936" y="3311825"/>
                </a:cubicBezTo>
                <a:cubicBezTo>
                  <a:pt x="2117374" y="3424992"/>
                  <a:pt x="2211134" y="3613119"/>
                  <a:pt x="2220910" y="3631013"/>
                </a:cubicBezTo>
                <a:cubicBezTo>
                  <a:pt x="2230686" y="3648907"/>
                  <a:pt x="2160033" y="3489796"/>
                  <a:pt x="2143592" y="3419188"/>
                </a:cubicBezTo>
                <a:cubicBezTo>
                  <a:pt x="2127151" y="3348580"/>
                  <a:pt x="2116042" y="3292480"/>
                  <a:pt x="2122263" y="3207363"/>
                </a:cubicBezTo>
                <a:cubicBezTo>
                  <a:pt x="2128484" y="3122246"/>
                  <a:pt x="2148480" y="3007628"/>
                  <a:pt x="2180918" y="2908486"/>
                </a:cubicBezTo>
                <a:cubicBezTo>
                  <a:pt x="2213356" y="2809344"/>
                  <a:pt x="2252016" y="2704399"/>
                  <a:pt x="2316892" y="2612511"/>
                </a:cubicBezTo>
                <a:cubicBezTo>
                  <a:pt x="2381768" y="2520623"/>
                  <a:pt x="2475973" y="2435023"/>
                  <a:pt x="2570177" y="2357160"/>
                </a:cubicBezTo>
                <a:cubicBezTo>
                  <a:pt x="2664381" y="2279297"/>
                  <a:pt x="2768362" y="2205304"/>
                  <a:pt x="2882118" y="2145335"/>
                </a:cubicBezTo>
                <a:cubicBezTo>
                  <a:pt x="2995874" y="2085366"/>
                  <a:pt x="3119406" y="2039907"/>
                  <a:pt x="3252714" y="1997348"/>
                </a:cubicBezTo>
                <a:cubicBezTo>
                  <a:pt x="3386022" y="1954789"/>
                  <a:pt x="3532216" y="1914649"/>
                  <a:pt x="3681965" y="1889984"/>
                </a:cubicBezTo>
                <a:cubicBezTo>
                  <a:pt x="3831714" y="1865319"/>
                  <a:pt x="4057005" y="1856131"/>
                  <a:pt x="4151209" y="1849360"/>
                </a:cubicBezTo>
                <a:cubicBezTo>
                  <a:pt x="4245413" y="1842589"/>
                  <a:pt x="4218308" y="1849360"/>
                  <a:pt x="4247191" y="1849360"/>
                </a:cubicBezTo>
                <a:cubicBezTo>
                  <a:pt x="4276074" y="1849360"/>
                  <a:pt x="4382721" y="1835335"/>
                  <a:pt x="4324510" y="1849360"/>
                </a:cubicBezTo>
                <a:cubicBezTo>
                  <a:pt x="4266299" y="1863385"/>
                  <a:pt x="4034342" y="1898206"/>
                  <a:pt x="3897924" y="1933510"/>
                </a:cubicBezTo>
                <a:cubicBezTo>
                  <a:pt x="3761506" y="1968814"/>
                  <a:pt x="3626420" y="2004601"/>
                  <a:pt x="3505999" y="2061185"/>
                </a:cubicBezTo>
                <a:cubicBezTo>
                  <a:pt x="3385578" y="2117769"/>
                  <a:pt x="3272710" y="2195148"/>
                  <a:pt x="3175395" y="2273011"/>
                </a:cubicBezTo>
                <a:cubicBezTo>
                  <a:pt x="3078080" y="2350874"/>
                  <a:pt x="2990097" y="2436474"/>
                  <a:pt x="2922110" y="2528361"/>
                </a:cubicBezTo>
                <a:cubicBezTo>
                  <a:pt x="2854123" y="2620248"/>
                  <a:pt x="2803022" y="2721809"/>
                  <a:pt x="2767473" y="2824336"/>
                </a:cubicBezTo>
                <a:cubicBezTo>
                  <a:pt x="2731924" y="2926863"/>
                  <a:pt x="2712372" y="3040998"/>
                  <a:pt x="2708817" y="3143525"/>
                </a:cubicBezTo>
                <a:cubicBezTo>
                  <a:pt x="2705262" y="3246052"/>
                  <a:pt x="2720371" y="3347612"/>
                  <a:pt x="2746144" y="3439500"/>
                </a:cubicBezTo>
                <a:cubicBezTo>
                  <a:pt x="2771917" y="3531388"/>
                  <a:pt x="2814576" y="3616988"/>
                  <a:pt x="2863455" y="3694851"/>
                </a:cubicBezTo>
                <a:cubicBezTo>
                  <a:pt x="2912334" y="3772714"/>
                  <a:pt x="2974544" y="3843322"/>
                  <a:pt x="3039421" y="3906676"/>
                </a:cubicBezTo>
                <a:cubicBezTo>
                  <a:pt x="3104298" y="3970030"/>
                  <a:pt x="3174951" y="4022262"/>
                  <a:pt x="3252714" y="4074976"/>
                </a:cubicBezTo>
                <a:cubicBezTo>
                  <a:pt x="3330477" y="4127690"/>
                  <a:pt x="3421571" y="4180405"/>
                  <a:pt x="3505999" y="4222963"/>
                </a:cubicBezTo>
                <a:cubicBezTo>
                  <a:pt x="3590427" y="4265521"/>
                  <a:pt x="3674856" y="4301793"/>
                  <a:pt x="3759284" y="4330327"/>
                </a:cubicBezTo>
                <a:cubicBezTo>
                  <a:pt x="3843712" y="4358861"/>
                  <a:pt x="4054783" y="4366115"/>
                  <a:pt x="4012569" y="4394165"/>
                </a:cubicBezTo>
                <a:cubicBezTo>
                  <a:pt x="3970355" y="4422215"/>
                  <a:pt x="3684632" y="4473961"/>
                  <a:pt x="3505999" y="4498626"/>
                </a:cubicBezTo>
                <a:cubicBezTo>
                  <a:pt x="3327366" y="4523291"/>
                  <a:pt x="3132292" y="4542152"/>
                  <a:pt x="2940773" y="4542152"/>
                </a:cubicBezTo>
                <a:close/>
              </a:path>
            </a:pathLst>
          </a:custGeom>
          <a:gradFill rotWithShape="1">
            <a:gsLst>
              <a:gs pos="0">
                <a:srgbClr val="7A0028"/>
              </a:gs>
              <a:gs pos="50000">
                <a:srgbClr val="7A0028">
                  <a:gamma/>
                  <a:tint val="53725"/>
                  <a:invGamma/>
                </a:srgbClr>
              </a:gs>
              <a:gs pos="100000">
                <a:srgbClr val="7A0028"/>
              </a:gs>
            </a:gsLst>
            <a:lin ang="18900000" scaled="1"/>
          </a:gradFill>
          <a:ln w="0" cap="flat" cmpd="sng" algn="ctr">
            <a:noFill/>
            <a:prstDash val="solid"/>
            <a:round/>
            <a:headEnd/>
            <a:tailEnd/>
          </a:ln>
          <a:effectLst>
            <a:outerShdw blurRad="50800" dist="38100" dir="2700000" algn="tl" rotWithShape="0">
              <a:prstClr val="black">
                <a:alpha val="40000"/>
              </a:prstClr>
            </a:outerShdw>
            <a:reflection blurRad="6350" stA="50000" endA="300" endPos="55000" dir="5400000" sy="-100000" algn="bl" rotWithShape="0"/>
          </a:effectLst>
        </p:spPr>
        <p:txBody>
          <a:bodyPr/>
          <a:lstStyle/>
          <a:p>
            <a:endParaRPr lang="en-US">
              <a:latin typeface="Arial" pitchFamily="34" charset="0"/>
              <a:cs typeface="Arial" pitchFamily="34" charset="0"/>
            </a:endParaRPr>
          </a:p>
        </p:txBody>
      </p:sp>
      <p:sp>
        <p:nvSpPr>
          <p:cNvPr id="7187" name="Text Box 19"/>
          <p:cNvSpPr txBox="1">
            <a:spLocks noChangeArrowheads="1"/>
          </p:cNvSpPr>
          <p:nvPr/>
        </p:nvSpPr>
        <p:spPr bwMode="auto">
          <a:xfrm>
            <a:off x="4572000" y="5257800"/>
            <a:ext cx="4114800" cy="855663"/>
          </a:xfrm>
          <a:prstGeom prst="rect">
            <a:avLst/>
          </a:prstGeom>
          <a:noFill/>
          <a:ln w="9525" algn="in">
            <a:noFill/>
            <a:miter lim="800000"/>
            <a:headEnd/>
            <a:tailEnd/>
          </a:ln>
          <a:effectLst/>
        </p:spPr>
        <p:txBody>
          <a:bodyPr lIns="36576" tIns="36576" rIns="36576" bIns="36576"/>
          <a:lstStyle/>
          <a:p>
            <a:pPr>
              <a:spcBef>
                <a:spcPct val="0"/>
              </a:spcBef>
            </a:pPr>
            <a:r>
              <a:rPr lang="en-US" dirty="0">
                <a:solidFill>
                  <a:srgbClr val="000000"/>
                </a:solidFill>
                <a:latin typeface="Arial" pitchFamily="34" charset="0"/>
                <a:cs typeface="Arial" pitchFamily="34" charset="0"/>
              </a:rPr>
              <a:t>Council of Canadian Academies </a:t>
            </a:r>
          </a:p>
          <a:p>
            <a:pPr>
              <a:spcBef>
                <a:spcPct val="0"/>
              </a:spcBef>
            </a:pPr>
            <a:r>
              <a:rPr lang="en-US" dirty="0" err="1">
                <a:solidFill>
                  <a:srgbClr val="000000"/>
                </a:solidFill>
                <a:latin typeface="Arial" pitchFamily="34" charset="0"/>
                <a:cs typeface="Arial" pitchFamily="34" charset="0"/>
              </a:rPr>
              <a:t>Conseil</a:t>
            </a:r>
            <a:r>
              <a:rPr lang="en-US" dirty="0">
                <a:solidFill>
                  <a:srgbClr val="000000"/>
                </a:solidFill>
                <a:latin typeface="Arial" pitchFamily="34" charset="0"/>
                <a:cs typeface="Arial" pitchFamily="34" charset="0"/>
              </a:rPr>
              <a:t> des </a:t>
            </a:r>
            <a:r>
              <a:rPr lang="en-US" dirty="0" err="1">
                <a:solidFill>
                  <a:srgbClr val="000000"/>
                </a:solidFill>
                <a:latin typeface="Arial" pitchFamily="34" charset="0"/>
                <a:cs typeface="Arial" pitchFamily="34" charset="0"/>
              </a:rPr>
              <a:t>acad</a:t>
            </a:r>
            <a:r>
              <a:rPr lang="en-US" noProof="1">
                <a:solidFill>
                  <a:srgbClr val="000000"/>
                </a:solidFill>
                <a:latin typeface="Arial" pitchFamily="34" charset="0"/>
                <a:cs typeface="Arial" pitchFamily="34" charset="0"/>
              </a:rPr>
              <a:t>émies canadiennes</a:t>
            </a:r>
            <a:endParaRPr lang="en-US" dirty="0">
              <a:latin typeface="Arial" pitchFamily="34" charset="0"/>
              <a:cs typeface="Arial" pitchFamily="34" charset="0"/>
            </a:endParaRPr>
          </a:p>
        </p:txBody>
      </p:sp>
      <p:sp>
        <p:nvSpPr>
          <p:cNvPr id="7188" name="Freeform 20"/>
          <p:cNvSpPr>
            <a:spLocks/>
          </p:cNvSpPr>
          <p:nvPr/>
        </p:nvSpPr>
        <p:spPr bwMode="auto">
          <a:xfrm>
            <a:off x="3886200" y="4648200"/>
            <a:ext cx="762000" cy="715963"/>
          </a:xfrm>
          <a:custGeom>
            <a:avLst/>
            <a:gdLst/>
            <a:ahLst/>
            <a:cxnLst>
              <a:cxn ang="0">
                <a:pos x="2356885" y="4498626"/>
              </a:cxn>
              <a:cxn ang="0">
                <a:pos x="1303752" y="4162027"/>
              </a:cxn>
              <a:cxn ang="0">
                <a:pos x="506570" y="3546864"/>
              </a:cxn>
              <a:cxn ang="0">
                <a:pos x="58655" y="2716973"/>
              </a:cxn>
              <a:cxn ang="0">
                <a:pos x="58655" y="1805834"/>
              </a:cxn>
              <a:cxn ang="0">
                <a:pos x="506570" y="999157"/>
              </a:cxn>
              <a:cxn ang="0">
                <a:pos x="1303752" y="383994"/>
              </a:cxn>
              <a:cxn ang="0">
                <a:pos x="2356885" y="47395"/>
              </a:cxn>
              <a:cxn ang="0">
                <a:pos x="3468673" y="24181"/>
              </a:cxn>
              <a:cxn ang="0">
                <a:pos x="4423158" y="299844"/>
              </a:cxn>
              <a:cxn ang="0">
                <a:pos x="4404495" y="363682"/>
              </a:cxn>
              <a:cxn ang="0">
                <a:pos x="3410017" y="215694"/>
              </a:cxn>
              <a:cxn ang="0">
                <a:pos x="2356885" y="383994"/>
              </a:cxn>
              <a:cxn ang="0">
                <a:pos x="1498381" y="830858"/>
              </a:cxn>
              <a:cxn ang="0">
                <a:pos x="914493" y="1466334"/>
              </a:cxn>
              <a:cxn ang="0">
                <a:pos x="701200" y="2252698"/>
              </a:cxn>
              <a:cxn ang="0">
                <a:pos x="759855" y="2716973"/>
              </a:cxn>
              <a:cxn ang="0">
                <a:pos x="759855" y="2568985"/>
              </a:cxn>
              <a:cxn ang="0">
                <a:pos x="954485" y="1849360"/>
              </a:cxn>
              <a:cxn ang="0">
                <a:pos x="1538374" y="1254508"/>
              </a:cxn>
              <a:cxn ang="0">
                <a:pos x="2375548" y="851170"/>
              </a:cxn>
              <a:cxn ang="0">
                <a:pos x="3410017" y="703182"/>
              </a:cxn>
              <a:cxn ang="0">
                <a:pos x="4324510" y="810546"/>
              </a:cxn>
              <a:cxn ang="0">
                <a:pos x="4265854" y="830858"/>
              </a:cxn>
              <a:cxn ang="0">
                <a:pos x="3234051" y="851170"/>
              </a:cxn>
              <a:cxn ang="0">
                <a:pos x="2279566" y="1190671"/>
              </a:cxn>
              <a:cxn ang="0">
                <a:pos x="1615692" y="1829048"/>
              </a:cxn>
              <a:cxn ang="0">
                <a:pos x="1383736" y="2632823"/>
              </a:cxn>
              <a:cxn ang="0">
                <a:pos x="1461055" y="3120311"/>
              </a:cxn>
              <a:cxn ang="0">
                <a:pos x="1470465" y="2910508"/>
              </a:cxn>
              <a:cxn ang="0">
                <a:pos x="1695677" y="2209173"/>
              </a:cxn>
              <a:cxn ang="0">
                <a:pos x="2338221" y="1657847"/>
              </a:cxn>
              <a:cxn ang="0">
                <a:pos x="3252714" y="1338658"/>
              </a:cxn>
              <a:cxn ang="0">
                <a:pos x="4111217" y="1298034"/>
              </a:cxn>
              <a:cxn ang="0">
                <a:pos x="4265854" y="1338658"/>
              </a:cxn>
              <a:cxn ang="0">
                <a:pos x="3623310" y="1382184"/>
              </a:cxn>
              <a:cxn ang="0">
                <a:pos x="2804799" y="1678159"/>
              </a:cxn>
              <a:cxn ang="0">
                <a:pos x="2239574" y="2229485"/>
              </a:cxn>
              <a:cxn ang="0">
                <a:pos x="2026281" y="2952012"/>
              </a:cxn>
              <a:cxn ang="0">
                <a:pos x="2220910" y="3631013"/>
              </a:cxn>
              <a:cxn ang="0">
                <a:pos x="2122263" y="3207363"/>
              </a:cxn>
              <a:cxn ang="0">
                <a:pos x="2316892" y="2612511"/>
              </a:cxn>
              <a:cxn ang="0">
                <a:pos x="2882118" y="2145335"/>
              </a:cxn>
              <a:cxn ang="0">
                <a:pos x="3681965" y="1889984"/>
              </a:cxn>
              <a:cxn ang="0">
                <a:pos x="4247191" y="1849360"/>
              </a:cxn>
              <a:cxn ang="0">
                <a:pos x="3897924" y="1933510"/>
              </a:cxn>
              <a:cxn ang="0">
                <a:pos x="3175395" y="2273011"/>
              </a:cxn>
              <a:cxn ang="0">
                <a:pos x="2767473" y="2824336"/>
              </a:cxn>
              <a:cxn ang="0">
                <a:pos x="2746144" y="3439500"/>
              </a:cxn>
              <a:cxn ang="0">
                <a:pos x="3039421" y="3906676"/>
              </a:cxn>
              <a:cxn ang="0">
                <a:pos x="3505999" y="4222963"/>
              </a:cxn>
              <a:cxn ang="0">
                <a:pos x="4012569" y="4394165"/>
              </a:cxn>
              <a:cxn ang="0">
                <a:pos x="2940773" y="4542152"/>
              </a:cxn>
            </a:cxnLst>
            <a:rect l="0" t="0" r="r" b="b"/>
            <a:pathLst>
              <a:path w="4834190" h="4542152">
                <a:moveTo>
                  <a:pt x="2940773" y="4542152"/>
                </a:moveTo>
                <a:cubicBezTo>
                  <a:pt x="2749254" y="4542152"/>
                  <a:pt x="2545293" y="4526676"/>
                  <a:pt x="2356885" y="4498626"/>
                </a:cubicBezTo>
                <a:cubicBezTo>
                  <a:pt x="2168477" y="4470576"/>
                  <a:pt x="1985844" y="4429953"/>
                  <a:pt x="1810322" y="4373853"/>
                </a:cubicBezTo>
                <a:cubicBezTo>
                  <a:pt x="1634800" y="4317753"/>
                  <a:pt x="1459278" y="4243759"/>
                  <a:pt x="1303752" y="4162027"/>
                </a:cubicBezTo>
                <a:cubicBezTo>
                  <a:pt x="1148226" y="4080295"/>
                  <a:pt x="1010030" y="3985990"/>
                  <a:pt x="877166" y="3883463"/>
                </a:cubicBezTo>
                <a:cubicBezTo>
                  <a:pt x="744302" y="3780936"/>
                  <a:pt x="614105" y="3666802"/>
                  <a:pt x="506570" y="3546864"/>
                </a:cubicBezTo>
                <a:cubicBezTo>
                  <a:pt x="399035" y="3426926"/>
                  <a:pt x="306608" y="3302152"/>
                  <a:pt x="231956" y="3163837"/>
                </a:cubicBezTo>
                <a:cubicBezTo>
                  <a:pt x="157304" y="3025522"/>
                  <a:pt x="97314" y="2865444"/>
                  <a:pt x="58655" y="2716973"/>
                </a:cubicBezTo>
                <a:cubicBezTo>
                  <a:pt x="19996" y="2568502"/>
                  <a:pt x="0" y="2424867"/>
                  <a:pt x="0" y="2273011"/>
                </a:cubicBezTo>
                <a:cubicBezTo>
                  <a:pt x="0" y="2121155"/>
                  <a:pt x="19996" y="1954305"/>
                  <a:pt x="58655" y="1805834"/>
                </a:cubicBezTo>
                <a:cubicBezTo>
                  <a:pt x="97314" y="1657363"/>
                  <a:pt x="157304" y="1516630"/>
                  <a:pt x="231956" y="1382184"/>
                </a:cubicBezTo>
                <a:cubicBezTo>
                  <a:pt x="306608" y="1247738"/>
                  <a:pt x="399035" y="1119095"/>
                  <a:pt x="506570" y="999157"/>
                </a:cubicBezTo>
                <a:cubicBezTo>
                  <a:pt x="614105" y="879219"/>
                  <a:pt x="744302" y="765085"/>
                  <a:pt x="877166" y="662558"/>
                </a:cubicBezTo>
                <a:cubicBezTo>
                  <a:pt x="1010030" y="560031"/>
                  <a:pt x="1148226" y="465726"/>
                  <a:pt x="1303752" y="383994"/>
                </a:cubicBezTo>
                <a:cubicBezTo>
                  <a:pt x="1459278" y="302262"/>
                  <a:pt x="1634800" y="228268"/>
                  <a:pt x="1810322" y="172168"/>
                </a:cubicBezTo>
                <a:cubicBezTo>
                  <a:pt x="1985844" y="116068"/>
                  <a:pt x="2168477" y="75445"/>
                  <a:pt x="2356885" y="47395"/>
                </a:cubicBezTo>
                <a:cubicBezTo>
                  <a:pt x="2545293" y="19345"/>
                  <a:pt x="2755475" y="7738"/>
                  <a:pt x="2940773" y="3869"/>
                </a:cubicBezTo>
                <a:cubicBezTo>
                  <a:pt x="3126071" y="0"/>
                  <a:pt x="3296261" y="2902"/>
                  <a:pt x="3468673" y="24181"/>
                </a:cubicBezTo>
                <a:cubicBezTo>
                  <a:pt x="3641085" y="45460"/>
                  <a:pt x="3816162" y="85600"/>
                  <a:pt x="3975243" y="131544"/>
                </a:cubicBezTo>
                <a:cubicBezTo>
                  <a:pt x="4134324" y="177488"/>
                  <a:pt x="4280519" y="236490"/>
                  <a:pt x="4423158" y="299844"/>
                </a:cubicBezTo>
                <a:cubicBezTo>
                  <a:pt x="4565797" y="363198"/>
                  <a:pt x="4834190" y="501029"/>
                  <a:pt x="4831080" y="511669"/>
                </a:cubicBezTo>
                <a:cubicBezTo>
                  <a:pt x="4827970" y="522309"/>
                  <a:pt x="4556911" y="405757"/>
                  <a:pt x="4404495" y="363682"/>
                </a:cubicBezTo>
                <a:cubicBezTo>
                  <a:pt x="4252079" y="321607"/>
                  <a:pt x="4082333" y="283885"/>
                  <a:pt x="3916587" y="259220"/>
                </a:cubicBezTo>
                <a:cubicBezTo>
                  <a:pt x="3750841" y="234555"/>
                  <a:pt x="3585539" y="215694"/>
                  <a:pt x="3410017" y="215694"/>
                </a:cubicBezTo>
                <a:cubicBezTo>
                  <a:pt x="3234495" y="215694"/>
                  <a:pt x="3038977" y="231170"/>
                  <a:pt x="2863455" y="259220"/>
                </a:cubicBezTo>
                <a:cubicBezTo>
                  <a:pt x="2687933" y="287270"/>
                  <a:pt x="2519076" y="331279"/>
                  <a:pt x="2356885" y="383994"/>
                </a:cubicBezTo>
                <a:cubicBezTo>
                  <a:pt x="2194694" y="436709"/>
                  <a:pt x="2033391" y="501030"/>
                  <a:pt x="1890307" y="575507"/>
                </a:cubicBezTo>
                <a:cubicBezTo>
                  <a:pt x="1747223" y="649984"/>
                  <a:pt x="1621913" y="738970"/>
                  <a:pt x="1498381" y="830858"/>
                </a:cubicBezTo>
                <a:cubicBezTo>
                  <a:pt x="1374849" y="922746"/>
                  <a:pt x="1246430" y="1020920"/>
                  <a:pt x="1149115" y="1126833"/>
                </a:cubicBezTo>
                <a:cubicBezTo>
                  <a:pt x="1051800" y="1232746"/>
                  <a:pt x="982924" y="1345913"/>
                  <a:pt x="914493" y="1466334"/>
                </a:cubicBezTo>
                <a:cubicBezTo>
                  <a:pt x="846062" y="1586755"/>
                  <a:pt x="774075" y="1718299"/>
                  <a:pt x="738526" y="1849360"/>
                </a:cubicBezTo>
                <a:cubicBezTo>
                  <a:pt x="702977" y="1980421"/>
                  <a:pt x="707421" y="2146785"/>
                  <a:pt x="701200" y="2252698"/>
                </a:cubicBezTo>
                <a:cubicBezTo>
                  <a:pt x="694979" y="2358611"/>
                  <a:pt x="691424" y="2407457"/>
                  <a:pt x="701200" y="2484836"/>
                </a:cubicBezTo>
                <a:cubicBezTo>
                  <a:pt x="710976" y="2562215"/>
                  <a:pt x="750079" y="2692309"/>
                  <a:pt x="759855" y="2716973"/>
                </a:cubicBezTo>
                <a:cubicBezTo>
                  <a:pt x="769631" y="2741637"/>
                  <a:pt x="759855" y="2657488"/>
                  <a:pt x="759855" y="2632823"/>
                </a:cubicBezTo>
                <a:cubicBezTo>
                  <a:pt x="759855" y="2608158"/>
                  <a:pt x="753634" y="2642979"/>
                  <a:pt x="759855" y="2568985"/>
                </a:cubicBezTo>
                <a:cubicBezTo>
                  <a:pt x="766076" y="2494991"/>
                  <a:pt x="764744" y="2308799"/>
                  <a:pt x="797182" y="2188861"/>
                </a:cubicBezTo>
                <a:cubicBezTo>
                  <a:pt x="829620" y="2068923"/>
                  <a:pt x="886054" y="1959142"/>
                  <a:pt x="954485" y="1849360"/>
                </a:cubicBezTo>
                <a:cubicBezTo>
                  <a:pt x="1022916" y="1739578"/>
                  <a:pt x="1110455" y="1629313"/>
                  <a:pt x="1207770" y="1530171"/>
                </a:cubicBezTo>
                <a:cubicBezTo>
                  <a:pt x="1305085" y="1431029"/>
                  <a:pt x="1418397" y="1339141"/>
                  <a:pt x="1538374" y="1254508"/>
                </a:cubicBezTo>
                <a:cubicBezTo>
                  <a:pt x="1658351" y="1169875"/>
                  <a:pt x="1788104" y="1089594"/>
                  <a:pt x="1927633" y="1022371"/>
                </a:cubicBezTo>
                <a:cubicBezTo>
                  <a:pt x="2067162" y="955148"/>
                  <a:pt x="2216467" y="900983"/>
                  <a:pt x="2375548" y="851170"/>
                </a:cubicBezTo>
                <a:cubicBezTo>
                  <a:pt x="2534629" y="801357"/>
                  <a:pt x="2709707" y="748159"/>
                  <a:pt x="2882118" y="723494"/>
                </a:cubicBezTo>
                <a:cubicBezTo>
                  <a:pt x="3054529" y="698829"/>
                  <a:pt x="3244271" y="703182"/>
                  <a:pt x="3410017" y="703182"/>
                </a:cubicBezTo>
                <a:cubicBezTo>
                  <a:pt x="3575763" y="703182"/>
                  <a:pt x="3724180" y="705600"/>
                  <a:pt x="3876595" y="723494"/>
                </a:cubicBezTo>
                <a:cubicBezTo>
                  <a:pt x="4029010" y="741388"/>
                  <a:pt x="4181426" y="774758"/>
                  <a:pt x="4324510" y="810546"/>
                </a:cubicBezTo>
                <a:cubicBezTo>
                  <a:pt x="4467594" y="846334"/>
                  <a:pt x="4744874" y="934836"/>
                  <a:pt x="4735098" y="938221"/>
                </a:cubicBezTo>
                <a:cubicBezTo>
                  <a:pt x="4725322" y="941606"/>
                  <a:pt x="4424935" y="856006"/>
                  <a:pt x="4265854" y="830858"/>
                </a:cubicBezTo>
                <a:cubicBezTo>
                  <a:pt x="4106773" y="805710"/>
                  <a:pt x="3952580" y="783947"/>
                  <a:pt x="3780613" y="787332"/>
                </a:cubicBezTo>
                <a:cubicBezTo>
                  <a:pt x="3608646" y="790717"/>
                  <a:pt x="3409573" y="819251"/>
                  <a:pt x="3234051" y="851170"/>
                </a:cubicBezTo>
                <a:cubicBezTo>
                  <a:pt x="3058529" y="883089"/>
                  <a:pt x="2886562" y="922261"/>
                  <a:pt x="2727481" y="978845"/>
                </a:cubicBezTo>
                <a:cubicBezTo>
                  <a:pt x="2568400" y="1035429"/>
                  <a:pt x="2415984" y="1105554"/>
                  <a:pt x="2279566" y="1190671"/>
                </a:cubicBezTo>
                <a:cubicBezTo>
                  <a:pt x="2143148" y="1275788"/>
                  <a:pt x="2019616" y="1383151"/>
                  <a:pt x="1908970" y="1489547"/>
                </a:cubicBezTo>
                <a:cubicBezTo>
                  <a:pt x="1798324" y="1595943"/>
                  <a:pt x="1693455" y="1709110"/>
                  <a:pt x="1615692" y="1829048"/>
                </a:cubicBezTo>
                <a:cubicBezTo>
                  <a:pt x="1537929" y="1948986"/>
                  <a:pt x="1481051" y="2075211"/>
                  <a:pt x="1442392" y="2209173"/>
                </a:cubicBezTo>
                <a:cubicBezTo>
                  <a:pt x="1403733" y="2343135"/>
                  <a:pt x="1390401" y="2523041"/>
                  <a:pt x="1383736" y="2632823"/>
                </a:cubicBezTo>
                <a:cubicBezTo>
                  <a:pt x="1377071" y="2742605"/>
                  <a:pt x="1389514" y="2786614"/>
                  <a:pt x="1402400" y="2867862"/>
                </a:cubicBezTo>
                <a:cubicBezTo>
                  <a:pt x="1415286" y="2949110"/>
                  <a:pt x="1451279" y="3095646"/>
                  <a:pt x="1461055" y="3120311"/>
                </a:cubicBezTo>
                <a:cubicBezTo>
                  <a:pt x="1470831" y="3144976"/>
                  <a:pt x="1459487" y="3050817"/>
                  <a:pt x="1461055" y="3015850"/>
                </a:cubicBezTo>
                <a:lnTo>
                  <a:pt x="1470465" y="2910508"/>
                </a:lnTo>
                <a:cubicBezTo>
                  <a:pt x="1480241" y="2832645"/>
                  <a:pt x="1482176" y="2665562"/>
                  <a:pt x="1519711" y="2548673"/>
                </a:cubicBezTo>
                <a:cubicBezTo>
                  <a:pt x="1557246" y="2431784"/>
                  <a:pt x="1621025" y="2315085"/>
                  <a:pt x="1695677" y="2209173"/>
                </a:cubicBezTo>
                <a:cubicBezTo>
                  <a:pt x="1770329" y="2103261"/>
                  <a:pt x="1860534" y="2005086"/>
                  <a:pt x="1967625" y="1913198"/>
                </a:cubicBezTo>
                <a:cubicBezTo>
                  <a:pt x="2074716" y="1821310"/>
                  <a:pt x="2204913" y="1732324"/>
                  <a:pt x="2338221" y="1657847"/>
                </a:cubicBezTo>
                <a:cubicBezTo>
                  <a:pt x="2471529" y="1583370"/>
                  <a:pt x="2615058" y="1519532"/>
                  <a:pt x="2767473" y="1466334"/>
                </a:cubicBezTo>
                <a:cubicBezTo>
                  <a:pt x="2919888" y="1413136"/>
                  <a:pt x="3080747" y="1366708"/>
                  <a:pt x="3252714" y="1338658"/>
                </a:cubicBezTo>
                <a:cubicBezTo>
                  <a:pt x="3424681" y="1310608"/>
                  <a:pt x="3656192" y="1304805"/>
                  <a:pt x="3799276" y="1298034"/>
                </a:cubicBezTo>
                <a:cubicBezTo>
                  <a:pt x="3942360" y="1291263"/>
                  <a:pt x="4010347" y="1291263"/>
                  <a:pt x="4111217" y="1298034"/>
                </a:cubicBezTo>
                <a:cubicBezTo>
                  <a:pt x="4212087" y="1304805"/>
                  <a:pt x="4378722" y="1331887"/>
                  <a:pt x="4404495" y="1338658"/>
                </a:cubicBezTo>
                <a:cubicBezTo>
                  <a:pt x="4430268" y="1345429"/>
                  <a:pt x="4314734" y="1338658"/>
                  <a:pt x="4265854" y="1338658"/>
                </a:cubicBezTo>
                <a:cubicBezTo>
                  <a:pt x="4216974" y="1338658"/>
                  <a:pt x="4218308" y="1331404"/>
                  <a:pt x="4111217" y="1338658"/>
                </a:cubicBezTo>
                <a:cubicBezTo>
                  <a:pt x="4004126" y="1345912"/>
                  <a:pt x="3776170" y="1357036"/>
                  <a:pt x="3623310" y="1382184"/>
                </a:cubicBezTo>
                <a:cubicBezTo>
                  <a:pt x="3470450" y="1407332"/>
                  <a:pt x="3330477" y="1440218"/>
                  <a:pt x="3194058" y="1489547"/>
                </a:cubicBezTo>
                <a:cubicBezTo>
                  <a:pt x="3057639" y="1538876"/>
                  <a:pt x="2921665" y="1604165"/>
                  <a:pt x="2804799" y="1678159"/>
                </a:cubicBezTo>
                <a:cubicBezTo>
                  <a:pt x="2687933" y="1752153"/>
                  <a:pt x="2587063" y="1841622"/>
                  <a:pt x="2492859" y="1933510"/>
                </a:cubicBezTo>
                <a:cubicBezTo>
                  <a:pt x="2398655" y="2025398"/>
                  <a:pt x="2307561" y="2119703"/>
                  <a:pt x="2239574" y="2229485"/>
                </a:cubicBezTo>
                <a:cubicBezTo>
                  <a:pt x="2171587" y="2339267"/>
                  <a:pt x="2120485" y="2471778"/>
                  <a:pt x="2084936" y="2592199"/>
                </a:cubicBezTo>
                <a:cubicBezTo>
                  <a:pt x="2049387" y="2712620"/>
                  <a:pt x="2026281" y="2832074"/>
                  <a:pt x="2026281" y="2952012"/>
                </a:cubicBezTo>
                <a:cubicBezTo>
                  <a:pt x="2026281" y="3071950"/>
                  <a:pt x="2052498" y="3198658"/>
                  <a:pt x="2084936" y="3311825"/>
                </a:cubicBezTo>
                <a:cubicBezTo>
                  <a:pt x="2117374" y="3424992"/>
                  <a:pt x="2211134" y="3613119"/>
                  <a:pt x="2220910" y="3631013"/>
                </a:cubicBezTo>
                <a:cubicBezTo>
                  <a:pt x="2230686" y="3648907"/>
                  <a:pt x="2160033" y="3489796"/>
                  <a:pt x="2143592" y="3419188"/>
                </a:cubicBezTo>
                <a:cubicBezTo>
                  <a:pt x="2127151" y="3348580"/>
                  <a:pt x="2116042" y="3292480"/>
                  <a:pt x="2122263" y="3207363"/>
                </a:cubicBezTo>
                <a:cubicBezTo>
                  <a:pt x="2128484" y="3122246"/>
                  <a:pt x="2148480" y="3007628"/>
                  <a:pt x="2180918" y="2908486"/>
                </a:cubicBezTo>
                <a:cubicBezTo>
                  <a:pt x="2213356" y="2809344"/>
                  <a:pt x="2252016" y="2704399"/>
                  <a:pt x="2316892" y="2612511"/>
                </a:cubicBezTo>
                <a:cubicBezTo>
                  <a:pt x="2381768" y="2520623"/>
                  <a:pt x="2475973" y="2435023"/>
                  <a:pt x="2570177" y="2357160"/>
                </a:cubicBezTo>
                <a:cubicBezTo>
                  <a:pt x="2664381" y="2279297"/>
                  <a:pt x="2768362" y="2205304"/>
                  <a:pt x="2882118" y="2145335"/>
                </a:cubicBezTo>
                <a:cubicBezTo>
                  <a:pt x="2995874" y="2085366"/>
                  <a:pt x="3119406" y="2039907"/>
                  <a:pt x="3252714" y="1997348"/>
                </a:cubicBezTo>
                <a:cubicBezTo>
                  <a:pt x="3386022" y="1954789"/>
                  <a:pt x="3532216" y="1914649"/>
                  <a:pt x="3681965" y="1889984"/>
                </a:cubicBezTo>
                <a:cubicBezTo>
                  <a:pt x="3831714" y="1865319"/>
                  <a:pt x="4057005" y="1856131"/>
                  <a:pt x="4151209" y="1849360"/>
                </a:cubicBezTo>
                <a:cubicBezTo>
                  <a:pt x="4245413" y="1842589"/>
                  <a:pt x="4218308" y="1849360"/>
                  <a:pt x="4247191" y="1849360"/>
                </a:cubicBezTo>
                <a:cubicBezTo>
                  <a:pt x="4276074" y="1849360"/>
                  <a:pt x="4382721" y="1835335"/>
                  <a:pt x="4324510" y="1849360"/>
                </a:cubicBezTo>
                <a:cubicBezTo>
                  <a:pt x="4266299" y="1863385"/>
                  <a:pt x="4034342" y="1898206"/>
                  <a:pt x="3897924" y="1933510"/>
                </a:cubicBezTo>
                <a:cubicBezTo>
                  <a:pt x="3761506" y="1968814"/>
                  <a:pt x="3626420" y="2004601"/>
                  <a:pt x="3505999" y="2061185"/>
                </a:cubicBezTo>
                <a:cubicBezTo>
                  <a:pt x="3385578" y="2117769"/>
                  <a:pt x="3272710" y="2195148"/>
                  <a:pt x="3175395" y="2273011"/>
                </a:cubicBezTo>
                <a:cubicBezTo>
                  <a:pt x="3078080" y="2350874"/>
                  <a:pt x="2990097" y="2436474"/>
                  <a:pt x="2922110" y="2528361"/>
                </a:cubicBezTo>
                <a:cubicBezTo>
                  <a:pt x="2854123" y="2620248"/>
                  <a:pt x="2803022" y="2721809"/>
                  <a:pt x="2767473" y="2824336"/>
                </a:cubicBezTo>
                <a:cubicBezTo>
                  <a:pt x="2731924" y="2926863"/>
                  <a:pt x="2712372" y="3040998"/>
                  <a:pt x="2708817" y="3143525"/>
                </a:cubicBezTo>
                <a:cubicBezTo>
                  <a:pt x="2705262" y="3246052"/>
                  <a:pt x="2720371" y="3347612"/>
                  <a:pt x="2746144" y="3439500"/>
                </a:cubicBezTo>
                <a:cubicBezTo>
                  <a:pt x="2771917" y="3531388"/>
                  <a:pt x="2814576" y="3616988"/>
                  <a:pt x="2863455" y="3694851"/>
                </a:cubicBezTo>
                <a:cubicBezTo>
                  <a:pt x="2912334" y="3772714"/>
                  <a:pt x="2974544" y="3843322"/>
                  <a:pt x="3039421" y="3906676"/>
                </a:cubicBezTo>
                <a:cubicBezTo>
                  <a:pt x="3104298" y="3970030"/>
                  <a:pt x="3174951" y="4022262"/>
                  <a:pt x="3252714" y="4074976"/>
                </a:cubicBezTo>
                <a:cubicBezTo>
                  <a:pt x="3330477" y="4127690"/>
                  <a:pt x="3421571" y="4180405"/>
                  <a:pt x="3505999" y="4222963"/>
                </a:cubicBezTo>
                <a:cubicBezTo>
                  <a:pt x="3590427" y="4265521"/>
                  <a:pt x="3674856" y="4301793"/>
                  <a:pt x="3759284" y="4330327"/>
                </a:cubicBezTo>
                <a:cubicBezTo>
                  <a:pt x="3843712" y="4358861"/>
                  <a:pt x="4054783" y="4366115"/>
                  <a:pt x="4012569" y="4394165"/>
                </a:cubicBezTo>
                <a:cubicBezTo>
                  <a:pt x="3970355" y="4422215"/>
                  <a:pt x="3684632" y="4473961"/>
                  <a:pt x="3505999" y="4498626"/>
                </a:cubicBezTo>
                <a:cubicBezTo>
                  <a:pt x="3327366" y="4523291"/>
                  <a:pt x="3132292" y="4542152"/>
                  <a:pt x="2940773" y="4542152"/>
                </a:cubicBezTo>
                <a:close/>
              </a:path>
            </a:pathLst>
          </a:custGeom>
          <a:solidFill>
            <a:srgbClr val="75263D"/>
          </a:solidFill>
          <a:ln w="0" cap="flat" cmpd="sng" algn="ctr">
            <a:solidFill>
              <a:srgbClr val="75263D"/>
            </a:solidFill>
            <a:prstDash val="solid"/>
            <a:round/>
            <a:headEnd/>
            <a:tailEnd/>
          </a:ln>
        </p:spPr>
        <p:txBody>
          <a:bodyPr/>
          <a:lstStyle/>
          <a:p>
            <a:endParaRPr lang="en-US">
              <a:latin typeface="Arial" pitchFamily="34" charset="0"/>
              <a:cs typeface="Arial" pitchFamily="34" charset="0"/>
            </a:endParaRPr>
          </a:p>
        </p:txBody>
      </p:sp>
      <p:sp>
        <p:nvSpPr>
          <p:cNvPr id="7189" name="Text Box 21"/>
          <p:cNvSpPr txBox="1">
            <a:spLocks noChangeArrowheads="1"/>
          </p:cNvSpPr>
          <p:nvPr/>
        </p:nvSpPr>
        <p:spPr bwMode="auto">
          <a:xfrm>
            <a:off x="4572000" y="5943600"/>
            <a:ext cx="4114800" cy="584775"/>
          </a:xfrm>
          <a:prstGeom prst="rect">
            <a:avLst/>
          </a:prstGeom>
          <a:noFill/>
          <a:ln w="9525" algn="ctr">
            <a:noFill/>
            <a:miter lim="800000"/>
            <a:headEnd/>
            <a:tailEnd/>
          </a:ln>
          <a:effectLst/>
        </p:spPr>
        <p:txBody>
          <a:bodyPr wrap="square">
            <a:spAutoFit/>
          </a:bodyPr>
          <a:lstStyle/>
          <a:p>
            <a:r>
              <a:rPr lang="en-US" sz="1600" i="1" dirty="0">
                <a:solidFill>
                  <a:srgbClr val="7A0028"/>
                </a:solidFill>
                <a:latin typeface="Arial" pitchFamily="34" charset="0"/>
                <a:cs typeface="Arial" pitchFamily="34" charset="0"/>
              </a:rPr>
              <a:t>Science Advice in the Public </a:t>
            </a:r>
            <a:r>
              <a:rPr lang="en-US" sz="1600" i="1" dirty="0" smtClean="0">
                <a:solidFill>
                  <a:srgbClr val="7A0028"/>
                </a:solidFill>
                <a:latin typeface="Arial" pitchFamily="34" charset="0"/>
                <a:cs typeface="Arial" pitchFamily="34" charset="0"/>
              </a:rPr>
              <a:t>Interest</a:t>
            </a:r>
          </a:p>
          <a:p>
            <a:pPr>
              <a:spcBef>
                <a:spcPts val="0"/>
              </a:spcBef>
            </a:pPr>
            <a:r>
              <a:rPr lang="en-US" sz="1600" i="1" dirty="0" smtClean="0">
                <a:solidFill>
                  <a:srgbClr val="7A0028"/>
                </a:solidFill>
                <a:latin typeface="Arial" pitchFamily="34" charset="0"/>
                <a:cs typeface="Arial" pitchFamily="34" charset="0"/>
              </a:rPr>
              <a:t>Le savoir au service du public</a:t>
            </a:r>
            <a:endParaRPr lang="en-US" sz="1600" i="1" dirty="0">
              <a:solidFill>
                <a:srgbClr val="7A0028"/>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E7A4AFC-E005-4EBD-B475-27A408EF9FA1}" type="slidenum">
              <a:rPr lang="en-US" smtClean="0"/>
              <a:pPr/>
              <a:t>1</a:t>
            </a:fld>
            <a:endParaRPr lang="en-US"/>
          </a:p>
        </p:txBody>
      </p:sp>
      <p:sp>
        <p:nvSpPr>
          <p:cNvPr id="4" name="TextBox 3"/>
          <p:cNvSpPr txBox="1"/>
          <p:nvPr/>
        </p:nvSpPr>
        <p:spPr>
          <a:xfrm>
            <a:off x="457200" y="4359850"/>
            <a:ext cx="3048000" cy="1200329"/>
          </a:xfrm>
          <a:prstGeom prst="rect">
            <a:avLst/>
          </a:prstGeom>
          <a:noFill/>
        </p:spPr>
        <p:txBody>
          <a:bodyPr wrap="square" rtlCol="0">
            <a:spAutoFit/>
          </a:bodyPr>
          <a:lstStyle/>
          <a:p>
            <a:pPr>
              <a:spcBef>
                <a:spcPts val="0"/>
              </a:spcBef>
            </a:pPr>
            <a:r>
              <a:rPr lang="en-CA" dirty="0" smtClean="0"/>
              <a:t>Arthur Carty</a:t>
            </a:r>
          </a:p>
          <a:p>
            <a:pPr>
              <a:spcBef>
                <a:spcPts val="0"/>
              </a:spcBef>
            </a:pPr>
            <a:r>
              <a:rPr lang="en-CA" dirty="0" smtClean="0"/>
              <a:t>Marc </a:t>
            </a:r>
            <a:r>
              <a:rPr lang="en-CA" dirty="0" err="1" smtClean="0"/>
              <a:t>Lepage</a:t>
            </a:r>
            <a:endParaRPr lang="en-CA" dirty="0" smtClean="0"/>
          </a:p>
          <a:p>
            <a:pPr>
              <a:spcBef>
                <a:spcPts val="0"/>
              </a:spcBef>
            </a:pPr>
            <a:r>
              <a:rPr lang="en-CA" dirty="0" smtClean="0"/>
              <a:t>Jay Ingram</a:t>
            </a:r>
          </a:p>
          <a:p>
            <a:pPr>
              <a:spcBef>
                <a:spcPts val="0"/>
              </a:spcBef>
            </a:pPr>
            <a:r>
              <a:rPr lang="en-CA" dirty="0" smtClean="0"/>
              <a:t>August 27, 2014</a:t>
            </a:r>
            <a:endParaRPr lang="en-CA" dirty="0"/>
          </a:p>
        </p:txBody>
      </p:sp>
    </p:spTree>
    <p:extLst>
      <p:ext uri="{BB962C8B-B14F-4D97-AF65-F5344CB8AC3E}">
        <p14:creationId xmlns:p14="http://schemas.microsoft.com/office/powerpoint/2010/main" val="15841682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242455"/>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CA" sz="4000" dirty="0" smtClean="0">
                <a:solidFill>
                  <a:schemeClr val="bg1"/>
                </a:solidFill>
                <a:effectLst>
                  <a:outerShdw blurRad="38100" dist="38100" dir="2700000" algn="tl">
                    <a:srgbClr val="000000"/>
                  </a:outerShdw>
                </a:effectLst>
                <a:latin typeface="Calibri" pitchFamily="34" charset="0"/>
              </a:rPr>
              <a:t>Public Science Knowledge</a:t>
            </a:r>
            <a:endParaRPr lang="en-US" sz="4000" dirty="0">
              <a:solidFill>
                <a:schemeClr val="bg1"/>
              </a:solidFill>
              <a:effectLst>
                <a:outerShdw blurRad="38100" dist="38100" dir="2700000" algn="tl">
                  <a:srgbClr val="000000"/>
                </a:outerShdw>
              </a:effectLst>
              <a:latin typeface="Calibri" pitchFamily="34" charset="0"/>
            </a:endParaRPr>
          </a:p>
        </p:txBody>
      </p:sp>
      <p:sp>
        <p:nvSpPr>
          <p:cNvPr id="5" name="Rectangle 4"/>
          <p:cNvSpPr/>
          <p:nvPr/>
        </p:nvSpPr>
        <p:spPr>
          <a:xfrm>
            <a:off x="381000" y="1143000"/>
            <a:ext cx="8534400" cy="410882"/>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US" b="1" dirty="0" smtClean="0">
                <a:solidFill>
                  <a:srgbClr val="6B0000"/>
                </a:solidFill>
                <a:latin typeface="Calibri"/>
                <a:ea typeface="Calibri"/>
                <a:cs typeface="Times New Roman"/>
              </a:rPr>
              <a:t>Canadian Science Knowledge, 2013</a:t>
            </a:r>
            <a:endParaRPr lang="en-US" b="1" dirty="0">
              <a:solidFill>
                <a:srgbClr val="6B0000"/>
              </a:solidFill>
              <a:latin typeface="Calibri"/>
              <a:ea typeface="Calibri"/>
              <a:cs typeface="Times New Roman"/>
            </a:endParaRPr>
          </a:p>
        </p:txBody>
      </p:sp>
      <p:sp>
        <p:nvSpPr>
          <p:cNvPr id="6" name="Rectangle 5"/>
          <p:cNvSpPr/>
          <p:nvPr/>
        </p:nvSpPr>
        <p:spPr>
          <a:xfrm>
            <a:off x="285750" y="5810250"/>
            <a:ext cx="8381999" cy="941796"/>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US" sz="2400" b="1" dirty="0" smtClean="0">
                <a:solidFill>
                  <a:srgbClr val="6B0000"/>
                </a:solidFill>
                <a:latin typeface="Calibri"/>
                <a:ea typeface="Calibri"/>
                <a:cs typeface="Times New Roman"/>
              </a:rPr>
              <a:t>Some Canadians struggled to correctly answer true or false questions on various science terms and facts.</a:t>
            </a:r>
            <a:endParaRPr lang="en-US" sz="2400" b="1" dirty="0" smtClean="0">
              <a:solidFill>
                <a:srgbClr val="6B0000"/>
              </a:solidFill>
              <a:effectLst/>
              <a:latin typeface="Calibri"/>
              <a:ea typeface="Calibri"/>
              <a:cs typeface="Times New Roman"/>
            </a:endParaRPr>
          </a:p>
        </p:txBody>
      </p:sp>
      <p:graphicFrame>
        <p:nvGraphicFramePr>
          <p:cNvPr id="9" name="Chart 8"/>
          <p:cNvGraphicFramePr>
            <a:graphicFrameLocks/>
          </p:cNvGraphicFramePr>
          <p:nvPr>
            <p:extLst>
              <p:ext uri="{D42A27DB-BD31-4B8C-83A1-F6EECF244321}">
                <p14:modId xmlns:p14="http://schemas.microsoft.com/office/powerpoint/2010/main" val="1431187367"/>
              </p:ext>
            </p:extLst>
          </p:nvPr>
        </p:nvGraphicFramePr>
        <p:xfrm>
          <a:off x="323850" y="1600200"/>
          <a:ext cx="8515349" cy="42195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486400" y="5514201"/>
            <a:ext cx="2419350" cy="276999"/>
          </a:xfrm>
          <a:prstGeom prst="rect">
            <a:avLst/>
          </a:prstGeom>
        </p:spPr>
        <p:txBody>
          <a:bodyPr wrap="square">
            <a:spAutoFit/>
          </a:bodyPr>
          <a:lstStyle/>
          <a:p>
            <a:r>
              <a:rPr lang="en-CA" sz="1200" dirty="0"/>
              <a:t> Data Source: Panel survey </a:t>
            </a:r>
            <a:r>
              <a:rPr lang="en-CA" sz="1200" dirty="0" smtClean="0"/>
              <a:t>data</a:t>
            </a:r>
            <a:endParaRPr lang="en-CA" sz="1200" dirty="0"/>
          </a:p>
        </p:txBody>
      </p:sp>
    </p:spTree>
    <p:extLst>
      <p:ext uri="{BB962C8B-B14F-4D97-AF65-F5344CB8AC3E}">
        <p14:creationId xmlns:p14="http://schemas.microsoft.com/office/powerpoint/2010/main" val="342147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0" y="228600"/>
            <a:ext cx="9144000" cy="5847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spcBef>
                <a:spcPct val="0"/>
              </a:spcBef>
            </a:pPr>
            <a:r>
              <a:rPr lang="en-US" sz="3200" dirty="0" smtClean="0">
                <a:solidFill>
                  <a:schemeClr val="bg1"/>
                </a:solidFill>
                <a:effectLst>
                  <a:outerShdw blurRad="38100" dist="38100" dir="2700000" algn="tl">
                    <a:srgbClr val="000000"/>
                  </a:outerShdw>
                </a:effectLst>
                <a:latin typeface="Calibri" pitchFamily="34" charset="0"/>
              </a:rPr>
              <a:t>Canadian PISA Science and Math Scores, 2003-2012</a:t>
            </a:r>
          </a:p>
        </p:txBody>
      </p:sp>
      <p:sp>
        <p:nvSpPr>
          <p:cNvPr id="30729" name="Text Box 9"/>
          <p:cNvSpPr txBox="1">
            <a:spLocks noChangeArrowheads="1"/>
          </p:cNvSpPr>
          <p:nvPr/>
        </p:nvSpPr>
        <p:spPr bwMode="auto">
          <a:xfrm>
            <a:off x="4572000" y="1371600"/>
            <a:ext cx="4191000" cy="366713"/>
          </a:xfrm>
          <a:prstGeom prst="rect">
            <a:avLst/>
          </a:prstGeom>
          <a:noFill/>
          <a:ln w="9525">
            <a:noFill/>
            <a:miter lim="800000"/>
            <a:headEnd/>
            <a:tailEnd/>
          </a:ln>
          <a:effectLst/>
        </p:spPr>
        <p:txBody>
          <a:bodyPr>
            <a:spAutoFit/>
          </a:bodyPr>
          <a:lstStyle/>
          <a:p>
            <a:endParaRPr lang="en-US" dirty="0"/>
          </a:p>
        </p:txBody>
      </p:sp>
      <p:sp>
        <p:nvSpPr>
          <p:cNvPr id="2" name="TextBox 1"/>
          <p:cNvSpPr txBox="1"/>
          <p:nvPr/>
        </p:nvSpPr>
        <p:spPr>
          <a:xfrm>
            <a:off x="304800" y="5228272"/>
            <a:ext cx="8458200" cy="1477328"/>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Calibri"/>
                <a:ea typeface="Calibri"/>
                <a:cs typeface="Times New Roman"/>
              </a:rPr>
              <a:t>Canadian students perform well on international assessments of science and </a:t>
            </a:r>
            <a:r>
              <a:rPr lang="en-CA" sz="2000" dirty="0" smtClean="0">
                <a:latin typeface="Calibri"/>
                <a:ea typeface="Calibri"/>
                <a:cs typeface="Times New Roman"/>
              </a:rPr>
              <a:t>mathematics ranking </a:t>
            </a:r>
            <a:r>
              <a:rPr lang="en-CA" sz="2000" dirty="0">
                <a:latin typeface="Calibri"/>
                <a:ea typeface="Calibri"/>
                <a:cs typeface="Times New Roman"/>
              </a:rPr>
              <a:t>second among G7 </a:t>
            </a:r>
            <a:r>
              <a:rPr lang="en-CA" sz="2000" dirty="0" smtClean="0">
                <a:latin typeface="Calibri"/>
                <a:ea typeface="Calibri"/>
                <a:cs typeface="Times New Roman"/>
              </a:rPr>
              <a:t>countries</a:t>
            </a:r>
            <a:endParaRPr lang="en-CA" sz="2000" dirty="0">
              <a:latin typeface="Calibri"/>
              <a:ea typeface="Calibri"/>
              <a:cs typeface="Times New Roman"/>
            </a:endParaRPr>
          </a:p>
          <a:p>
            <a:pPr marL="342900" indent="-342900">
              <a:buFont typeface="Arial" panose="020B0604020202020204" pitchFamily="34" charset="0"/>
              <a:buChar char="•"/>
            </a:pPr>
            <a:r>
              <a:rPr lang="en-US" sz="2000" dirty="0">
                <a:latin typeface="Calibri"/>
                <a:ea typeface="Calibri"/>
                <a:cs typeface="Times New Roman"/>
              </a:rPr>
              <a:t>However, since 2006, Canada’s PISA scores and rank have declined, raising concerns about future performance</a:t>
            </a:r>
            <a:endParaRPr lang="en-CA" sz="2000" dirty="0">
              <a:latin typeface="Calibri"/>
              <a:ea typeface="Calibri"/>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382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838200"/>
            <a:ext cx="8382000" cy="830997"/>
          </a:xfrm>
          <a:prstGeom prst="rect">
            <a:avLst/>
          </a:prstGeom>
          <a:noFill/>
        </p:spPr>
        <p:txBody>
          <a:bodyPr wrap="square" rtlCol="0">
            <a:spAutoFit/>
          </a:bodyPr>
          <a:lstStyle/>
          <a:p>
            <a:pPr algn="ctr">
              <a:spcBef>
                <a:spcPts val="0"/>
              </a:spcBef>
            </a:pPr>
            <a:r>
              <a:rPr lang="en-US" sz="2300" b="1" dirty="0">
                <a:solidFill>
                  <a:srgbClr val="6B0000"/>
                </a:solidFill>
                <a:latin typeface="Calibri"/>
                <a:ea typeface="Calibri"/>
                <a:cs typeface="Times New Roman"/>
              </a:rPr>
              <a:t>Canadian Students Scientific Knowledge, </a:t>
            </a:r>
            <a:endParaRPr lang="en-US" sz="2300" b="1" dirty="0" smtClean="0">
              <a:solidFill>
                <a:srgbClr val="6B0000"/>
              </a:solidFill>
              <a:latin typeface="Calibri"/>
              <a:ea typeface="Calibri"/>
              <a:cs typeface="Times New Roman"/>
            </a:endParaRPr>
          </a:p>
          <a:p>
            <a:pPr algn="ctr">
              <a:spcBef>
                <a:spcPts val="0"/>
              </a:spcBef>
            </a:pPr>
            <a:r>
              <a:rPr lang="en-US" sz="2300" b="1" dirty="0" smtClean="0">
                <a:solidFill>
                  <a:srgbClr val="6B0000"/>
                </a:solidFill>
                <a:latin typeface="Calibri"/>
                <a:ea typeface="Calibri"/>
                <a:cs typeface="Times New Roman"/>
              </a:rPr>
              <a:t>Internationally </a:t>
            </a:r>
            <a:r>
              <a:rPr lang="en-US" sz="2300" b="1" dirty="0">
                <a:solidFill>
                  <a:srgbClr val="6B0000"/>
                </a:solidFill>
                <a:latin typeface="Calibri"/>
                <a:ea typeface="Calibri"/>
                <a:cs typeface="Times New Roman"/>
              </a:rPr>
              <a:t>Strong But Declining</a:t>
            </a:r>
          </a:p>
        </p:txBody>
      </p:sp>
    </p:spTree>
    <p:extLst>
      <p:ext uri="{BB962C8B-B14F-4D97-AF65-F5344CB8AC3E}">
        <p14:creationId xmlns:p14="http://schemas.microsoft.com/office/powerpoint/2010/main" val="85705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242455"/>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CA" sz="4000" dirty="0" smtClean="0">
                <a:solidFill>
                  <a:schemeClr val="bg1"/>
                </a:solidFill>
                <a:effectLst>
                  <a:outerShdw blurRad="38100" dist="38100" dir="2700000" algn="tl">
                    <a:srgbClr val="000000"/>
                  </a:outerShdw>
                </a:effectLst>
                <a:latin typeface="Calibri" pitchFamily="34" charset="0"/>
              </a:rPr>
              <a:t>Science Culture Trends: 1989 - 2013</a:t>
            </a:r>
            <a:endParaRPr lang="en-US" sz="4000" dirty="0">
              <a:solidFill>
                <a:schemeClr val="bg1"/>
              </a:solidFill>
              <a:effectLst>
                <a:outerShdw blurRad="38100" dist="38100" dir="2700000" algn="tl">
                  <a:srgbClr val="000000"/>
                </a:outerShdw>
              </a:effectLst>
              <a:latin typeface="Calibri" pitchFamily="34" charset="0"/>
            </a:endParaRPr>
          </a:p>
        </p:txBody>
      </p:sp>
      <p:sp>
        <p:nvSpPr>
          <p:cNvPr id="2" name="Rectangle 1"/>
          <p:cNvSpPr/>
          <p:nvPr/>
        </p:nvSpPr>
        <p:spPr>
          <a:xfrm>
            <a:off x="333374" y="1219200"/>
            <a:ext cx="8277226" cy="2645853"/>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US" sz="2800" b="1" dirty="0" smtClean="0">
                <a:solidFill>
                  <a:srgbClr val="6B0000"/>
                </a:solidFill>
                <a:latin typeface="Calibri"/>
                <a:ea typeface="Calibri"/>
                <a:cs typeface="Times New Roman"/>
              </a:rPr>
              <a:t>Since an earlier Canadian survey in 1989:</a:t>
            </a:r>
          </a:p>
          <a:p>
            <a:pPr marL="342900" marR="228600" lvl="0" indent="-342900">
              <a:lnSpc>
                <a:spcPct val="115000"/>
              </a:lnSpc>
              <a:spcBef>
                <a:spcPts val="0"/>
              </a:spcBef>
              <a:spcAft>
                <a:spcPts val="600"/>
              </a:spcAft>
              <a:buFont typeface="Arial" panose="020B0604020202020204" pitchFamily="34" charset="0"/>
              <a:buChar char="•"/>
              <a:tabLst>
                <a:tab pos="457200" algn="l"/>
              </a:tabLst>
            </a:pPr>
            <a:r>
              <a:rPr lang="en-US" sz="2400" dirty="0" smtClean="0">
                <a:latin typeface="Calibri"/>
                <a:ea typeface="Calibri"/>
                <a:cs typeface="Times New Roman"/>
              </a:rPr>
              <a:t>Public science knowledge </a:t>
            </a:r>
            <a:r>
              <a:rPr lang="en-US" sz="2400" i="1" dirty="0" smtClean="0">
                <a:latin typeface="Calibri"/>
                <a:ea typeface="Calibri"/>
                <a:cs typeface="Times New Roman"/>
              </a:rPr>
              <a:t>increased</a:t>
            </a:r>
          </a:p>
          <a:p>
            <a:pPr marL="342900" marR="228600" lvl="0" indent="-342900">
              <a:lnSpc>
                <a:spcPct val="115000"/>
              </a:lnSpc>
              <a:spcBef>
                <a:spcPts val="0"/>
              </a:spcBef>
              <a:spcAft>
                <a:spcPts val="600"/>
              </a:spcAft>
              <a:buFont typeface="Arial" panose="020B0604020202020204" pitchFamily="34" charset="0"/>
              <a:buChar char="•"/>
              <a:tabLst>
                <a:tab pos="457200" algn="l"/>
              </a:tabLst>
            </a:pPr>
            <a:r>
              <a:rPr lang="en-US" sz="2400" dirty="0" smtClean="0">
                <a:latin typeface="Calibri"/>
                <a:ea typeface="Calibri"/>
                <a:cs typeface="Times New Roman"/>
              </a:rPr>
              <a:t>Public science engagement </a:t>
            </a:r>
            <a:r>
              <a:rPr lang="en-US" sz="2400" i="1" dirty="0" smtClean="0">
                <a:latin typeface="Calibri"/>
                <a:ea typeface="Calibri"/>
                <a:cs typeface="Times New Roman"/>
              </a:rPr>
              <a:t>increased</a:t>
            </a:r>
          </a:p>
          <a:p>
            <a:pPr marL="342900" marR="228600" lvl="0" indent="-342900">
              <a:lnSpc>
                <a:spcPct val="115000"/>
              </a:lnSpc>
              <a:spcBef>
                <a:spcPts val="0"/>
              </a:spcBef>
              <a:spcAft>
                <a:spcPts val="600"/>
              </a:spcAft>
              <a:buFont typeface="Arial" panose="020B0604020202020204" pitchFamily="34" charset="0"/>
              <a:buChar char="•"/>
              <a:tabLst>
                <a:tab pos="457200" algn="l"/>
              </a:tabLst>
            </a:pPr>
            <a:r>
              <a:rPr lang="en-US" sz="2400" dirty="0" smtClean="0">
                <a:latin typeface="Calibri"/>
                <a:ea typeface="Calibri"/>
                <a:cs typeface="Times New Roman"/>
              </a:rPr>
              <a:t>Public reservations about science </a:t>
            </a:r>
            <a:r>
              <a:rPr lang="en-US" sz="2400" i="1" dirty="0" smtClean="0">
                <a:latin typeface="Calibri"/>
                <a:ea typeface="Calibri"/>
                <a:cs typeface="Times New Roman"/>
              </a:rPr>
              <a:t>declined</a:t>
            </a:r>
            <a:endParaRPr lang="en-US" sz="2400" u="sng" dirty="0">
              <a:latin typeface="Calibri"/>
              <a:ea typeface="Calibri"/>
              <a:cs typeface="Times New Roman"/>
            </a:endParaRPr>
          </a:p>
          <a:p>
            <a:pPr marL="342900" marR="228600" lvl="0" indent="-342900">
              <a:lnSpc>
                <a:spcPct val="115000"/>
              </a:lnSpc>
              <a:spcBef>
                <a:spcPts val="0"/>
              </a:spcBef>
              <a:spcAft>
                <a:spcPts val="600"/>
              </a:spcAft>
              <a:buFont typeface="Arial" panose="020B0604020202020204" pitchFamily="34" charset="0"/>
              <a:buChar char="•"/>
              <a:tabLst>
                <a:tab pos="457200" algn="l"/>
              </a:tabLst>
            </a:pPr>
            <a:r>
              <a:rPr lang="en-US" sz="2400" dirty="0" smtClean="0">
                <a:latin typeface="Calibri"/>
                <a:ea typeface="Calibri"/>
                <a:cs typeface="Times New Roman"/>
              </a:rPr>
              <a:t>University science and engineering enrollments are stable</a:t>
            </a:r>
          </a:p>
        </p:txBody>
      </p:sp>
      <p:sp>
        <p:nvSpPr>
          <p:cNvPr id="5" name="Rectangle 4"/>
          <p:cNvSpPr/>
          <p:nvPr/>
        </p:nvSpPr>
        <p:spPr>
          <a:xfrm>
            <a:off x="333374" y="3962400"/>
            <a:ext cx="7829550" cy="2491964"/>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US" sz="2800" b="1" dirty="0" smtClean="0">
                <a:solidFill>
                  <a:srgbClr val="6B0000"/>
                </a:solidFill>
                <a:latin typeface="Calibri"/>
                <a:ea typeface="Calibri"/>
                <a:cs typeface="Times New Roman"/>
              </a:rPr>
              <a:t>…however:</a:t>
            </a:r>
          </a:p>
          <a:p>
            <a:pPr marL="342900" marR="228600" lvl="0" indent="-342900">
              <a:lnSpc>
                <a:spcPct val="115000"/>
              </a:lnSpc>
              <a:spcBef>
                <a:spcPts val="0"/>
              </a:spcBef>
              <a:spcAft>
                <a:spcPts val="600"/>
              </a:spcAft>
              <a:buFont typeface="Arial" panose="020B0604020202020204" pitchFamily="34" charset="0"/>
              <a:buChar char="•"/>
              <a:tabLst>
                <a:tab pos="457200" algn="l"/>
              </a:tabLst>
            </a:pPr>
            <a:r>
              <a:rPr lang="en-US" sz="2400" dirty="0" smtClean="0">
                <a:latin typeface="Calibri"/>
                <a:ea typeface="Calibri"/>
                <a:cs typeface="Times New Roman"/>
              </a:rPr>
              <a:t>Canadians are more skeptical about science’s ability to solve social problems</a:t>
            </a:r>
          </a:p>
          <a:p>
            <a:pPr marL="342900" marR="228600" lvl="0" indent="-342900">
              <a:lnSpc>
                <a:spcPct val="115000"/>
              </a:lnSpc>
              <a:spcBef>
                <a:spcPts val="0"/>
              </a:spcBef>
              <a:spcAft>
                <a:spcPts val="600"/>
              </a:spcAft>
              <a:buFont typeface="Arial" panose="020B0604020202020204" pitchFamily="34" charset="0"/>
              <a:buChar char="•"/>
              <a:tabLst>
                <a:tab pos="457200" algn="l"/>
              </a:tabLst>
            </a:pPr>
            <a:r>
              <a:rPr lang="en-US" sz="2400" dirty="0" smtClean="0">
                <a:latin typeface="Calibri"/>
                <a:ea typeface="Calibri"/>
                <a:cs typeface="Times New Roman"/>
              </a:rPr>
              <a:t>Declining PISA scores in science and math are cause for concern</a:t>
            </a:r>
          </a:p>
        </p:txBody>
      </p:sp>
    </p:spTree>
    <p:extLst>
      <p:ext uri="{BB962C8B-B14F-4D97-AF65-F5344CB8AC3E}">
        <p14:creationId xmlns:p14="http://schemas.microsoft.com/office/powerpoint/2010/main" val="357489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02782"/>
            <a:ext cx="4572000" cy="2215991"/>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US" sz="2400" b="1" dirty="0" smtClean="0">
                <a:solidFill>
                  <a:srgbClr val="6B0000"/>
                </a:solidFill>
                <a:latin typeface="Calibri"/>
                <a:ea typeface="Calibri"/>
                <a:cs typeface="Times New Roman"/>
              </a:rPr>
              <a:t>Canada has a diverse constellation of organizations, programs, and initiatives that support science culture, including over:</a:t>
            </a:r>
            <a:endParaRPr lang="en-US" sz="2400" b="1" dirty="0" smtClean="0">
              <a:solidFill>
                <a:srgbClr val="6B0000"/>
              </a:solidFill>
              <a:effectLst/>
              <a:latin typeface="Calibri"/>
              <a:ea typeface="Calibri"/>
              <a:cs typeface="Times New Roman"/>
            </a:endParaRPr>
          </a:p>
        </p:txBody>
      </p:sp>
      <p:sp>
        <p:nvSpPr>
          <p:cNvPr id="3" name="Text Box 5"/>
          <p:cNvSpPr txBox="1">
            <a:spLocks noChangeArrowheads="1"/>
          </p:cNvSpPr>
          <p:nvPr/>
        </p:nvSpPr>
        <p:spPr bwMode="auto">
          <a:xfrm>
            <a:off x="0" y="242455"/>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CA" sz="4000" dirty="0" smtClean="0">
                <a:solidFill>
                  <a:schemeClr val="bg1"/>
                </a:solidFill>
                <a:effectLst>
                  <a:outerShdw blurRad="38100" dist="38100" dir="2700000" algn="tl">
                    <a:srgbClr val="000000"/>
                  </a:outerShdw>
                </a:effectLst>
                <a:latin typeface="Calibri" pitchFamily="34" charset="0"/>
              </a:rPr>
              <a:t>Institutional and Social Support</a:t>
            </a:r>
            <a:endParaRPr lang="en-US" sz="4000" dirty="0">
              <a:solidFill>
                <a:schemeClr val="bg1"/>
              </a:solidFill>
              <a:effectLst>
                <a:outerShdw blurRad="38100" dist="38100" dir="2700000" algn="tl">
                  <a:srgbClr val="000000"/>
                </a:outerShdw>
              </a:effectLst>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21196"/>
            <a:ext cx="3733800" cy="249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3218773"/>
            <a:ext cx="4343400" cy="3000821"/>
          </a:xfrm>
          <a:prstGeom prst="rect">
            <a:avLst/>
          </a:prstGeom>
          <a:noFill/>
        </p:spPr>
        <p:txBody>
          <a:bodyPr wrap="square" rtlCol="0">
            <a:spAutoFit/>
          </a:bodyPr>
          <a:lstStyle/>
          <a:p>
            <a:pPr marL="285750" indent="-285750">
              <a:buFont typeface="Arial" panose="020B0604020202020204" pitchFamily="34" charset="0"/>
              <a:buChar char="•"/>
            </a:pPr>
            <a:r>
              <a:rPr lang="en-CA" dirty="0" smtClean="0"/>
              <a:t>400 initiatives related to science centres/museums, zoos, aquariums.</a:t>
            </a:r>
          </a:p>
          <a:p>
            <a:pPr marL="285750" indent="-285750">
              <a:buFont typeface="Arial" panose="020B0604020202020204" pitchFamily="34" charset="0"/>
              <a:buChar char="•"/>
            </a:pPr>
            <a:r>
              <a:rPr lang="en-CA" dirty="0" smtClean="0"/>
              <a:t>64 associations and NGOs</a:t>
            </a:r>
          </a:p>
          <a:p>
            <a:pPr marL="285750" indent="-285750">
              <a:buFont typeface="Arial" panose="020B0604020202020204" pitchFamily="34" charset="0"/>
              <a:buChar char="•"/>
            </a:pPr>
            <a:r>
              <a:rPr lang="en-CA" dirty="0" smtClean="0"/>
              <a:t>49 educational initiatives</a:t>
            </a:r>
          </a:p>
          <a:p>
            <a:pPr marL="285750" indent="-285750">
              <a:buFont typeface="Arial" panose="020B0604020202020204" pitchFamily="34" charset="0"/>
              <a:buChar char="•"/>
            </a:pPr>
            <a:r>
              <a:rPr lang="en-CA" dirty="0" smtClean="0"/>
              <a:t>60 government policies and programs,</a:t>
            </a:r>
          </a:p>
          <a:p>
            <a:pPr marL="285750" indent="-285750">
              <a:buFont typeface="Arial" panose="020B0604020202020204" pitchFamily="34" charset="0"/>
              <a:buChar char="•"/>
            </a:pPr>
            <a:r>
              <a:rPr lang="en-CA" dirty="0" smtClean="0"/>
              <a:t>27 media programs.</a:t>
            </a:r>
          </a:p>
          <a:p>
            <a:pPr marL="285750" indent="-285750">
              <a:buFont typeface="Arial" panose="020B0604020202020204" pitchFamily="34" charset="0"/>
              <a:buChar char="•"/>
            </a:pPr>
            <a:endParaRPr lang="en-CA" dirty="0"/>
          </a:p>
        </p:txBody>
      </p:sp>
      <p:sp>
        <p:nvSpPr>
          <p:cNvPr id="6" name="TextBox 5"/>
          <p:cNvSpPr txBox="1"/>
          <p:nvPr/>
        </p:nvSpPr>
        <p:spPr>
          <a:xfrm>
            <a:off x="6629400" y="3614066"/>
            <a:ext cx="1981200" cy="246221"/>
          </a:xfrm>
          <a:prstGeom prst="rect">
            <a:avLst/>
          </a:prstGeom>
          <a:noFill/>
        </p:spPr>
        <p:txBody>
          <a:bodyPr wrap="square" rtlCol="0">
            <a:spAutoFit/>
          </a:bodyPr>
          <a:lstStyle/>
          <a:p>
            <a:r>
              <a:rPr lang="en-CA" sz="1000" dirty="0" smtClean="0"/>
              <a:t>Rio Tinto Planetarium, Montreal</a:t>
            </a:r>
            <a:endParaRPr lang="en-CA" sz="1000" dirty="0"/>
          </a:p>
        </p:txBody>
      </p:sp>
      <p:sp>
        <p:nvSpPr>
          <p:cNvPr id="8" name="TextBox 7"/>
          <p:cNvSpPr txBox="1"/>
          <p:nvPr/>
        </p:nvSpPr>
        <p:spPr>
          <a:xfrm>
            <a:off x="5486400" y="6426257"/>
            <a:ext cx="3200400" cy="246221"/>
          </a:xfrm>
          <a:prstGeom prst="rect">
            <a:avLst/>
          </a:prstGeom>
          <a:noFill/>
        </p:spPr>
        <p:txBody>
          <a:bodyPr wrap="square" rtlCol="0">
            <a:spAutoFit/>
          </a:bodyPr>
          <a:lstStyle/>
          <a:p>
            <a:r>
              <a:rPr lang="en-CA" sz="1000" dirty="0" smtClean="0"/>
              <a:t>The Yukon </a:t>
            </a:r>
            <a:r>
              <a:rPr lang="en-CA" sz="1000" dirty="0" err="1" smtClean="0"/>
              <a:t>Beringia</a:t>
            </a:r>
            <a:r>
              <a:rPr lang="en-CA" sz="1000" dirty="0" smtClean="0"/>
              <a:t> Interpretive Centre, Whitehorse</a:t>
            </a:r>
            <a:endParaRPr lang="en-CA" sz="1000" dirty="0"/>
          </a:p>
        </p:txBody>
      </p:sp>
      <p:pic>
        <p:nvPicPr>
          <p:cNvPr id="9" name="Picture 8" descr="P:\Assessments\Assessments - Active\031 Science Culture\Communications\19. Figures &amp; Tables\Final Photos\Yukon Beringia Centre\Yukon Beringia Interpretive Centre.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831712"/>
            <a:ext cx="3733800" cy="2569088"/>
          </a:xfrm>
          <a:prstGeom prst="rect">
            <a:avLst/>
          </a:prstGeom>
          <a:noFill/>
          <a:ln>
            <a:noFill/>
          </a:ln>
        </p:spPr>
      </p:pic>
    </p:spTree>
    <p:extLst>
      <p:ext uri="{BB962C8B-B14F-4D97-AF65-F5344CB8AC3E}">
        <p14:creationId xmlns:p14="http://schemas.microsoft.com/office/powerpoint/2010/main" val="201014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610600" cy="517065"/>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US" sz="2400" b="1" u="sng" dirty="0" smtClean="0">
                <a:solidFill>
                  <a:srgbClr val="6B0000"/>
                </a:solidFill>
                <a:latin typeface="Calibri"/>
                <a:ea typeface="Calibri"/>
                <a:cs typeface="Times New Roman"/>
              </a:rPr>
              <a:t>Promising interventions organized under five themes:</a:t>
            </a:r>
            <a:endParaRPr lang="en-US" sz="2400" b="1" u="sng" dirty="0" smtClean="0">
              <a:solidFill>
                <a:srgbClr val="6B0000"/>
              </a:solidFill>
              <a:effectLst/>
              <a:latin typeface="Calibri"/>
              <a:ea typeface="Calibri"/>
              <a:cs typeface="Times New Roman"/>
            </a:endParaRPr>
          </a:p>
        </p:txBody>
      </p:sp>
      <p:sp>
        <p:nvSpPr>
          <p:cNvPr id="3" name="Text Box 5"/>
          <p:cNvSpPr txBox="1">
            <a:spLocks noChangeArrowheads="1"/>
          </p:cNvSpPr>
          <p:nvPr/>
        </p:nvSpPr>
        <p:spPr bwMode="auto">
          <a:xfrm>
            <a:off x="0" y="242455"/>
            <a:ext cx="9144000" cy="707886"/>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CA" sz="4000" dirty="0" smtClean="0">
                <a:solidFill>
                  <a:schemeClr val="bg1"/>
                </a:solidFill>
                <a:effectLst>
                  <a:outerShdw blurRad="38100" dist="38100" dir="2700000" algn="tl">
                    <a:srgbClr val="000000"/>
                  </a:outerShdw>
                </a:effectLst>
                <a:latin typeface="Calibri" pitchFamily="34" charset="0"/>
              </a:rPr>
              <a:t>Cultivating a Strong Science Culture</a:t>
            </a:r>
            <a:endParaRPr lang="en-US" sz="4000" dirty="0">
              <a:solidFill>
                <a:schemeClr val="bg1"/>
              </a:solidFill>
              <a:effectLst>
                <a:outerShdw blurRad="38100" dist="38100" dir="2700000" algn="tl">
                  <a:srgbClr val="000000"/>
                </a:outerShdw>
              </a:effectLst>
              <a:latin typeface="Calibri" pitchFamily="34" charset="0"/>
            </a:endParaRPr>
          </a:p>
        </p:txBody>
      </p:sp>
      <p:graphicFrame>
        <p:nvGraphicFramePr>
          <p:cNvPr id="5" name="Diagram 4"/>
          <p:cNvGraphicFramePr/>
          <p:nvPr>
            <p:extLst>
              <p:ext uri="{D42A27DB-BD31-4B8C-83A1-F6EECF244321}">
                <p14:modId xmlns:p14="http://schemas.microsoft.com/office/powerpoint/2010/main" val="1190944621"/>
              </p:ext>
            </p:extLst>
          </p:nvPr>
        </p:nvGraphicFramePr>
        <p:xfrm>
          <a:off x="152400" y="1524000"/>
          <a:ext cx="8686800" cy="4940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4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9DFBD16-0910-478F-B063-69268BD0ED3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994B443-3349-4E75-A5D8-9D5BD1C3FB4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15549B8-AE84-47E0-BAE2-23ED0544F45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53BF023-8448-4007-8183-13B86C27956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2DC4BB5-6BC4-4FC2-AE05-8213F884814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D8C8162-4DCC-461A-8674-41901E10D21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5998911-15E0-438F-82CB-B0A1347D811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49E1F68A-BB2B-4F1B-867E-9E3AC453701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3BCF7B8A-E168-4A79-8EA1-81546D58C1C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F88082CF-C342-4DBE-9326-25CF41B9AA71}"/>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27840822-0C97-4DB3-B0C1-2956F2880F7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770665CB-09D5-49B9-8CEE-CB32410DD8B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F885A112-B79E-40F3-BB11-DD83C8BF1B05}"/>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A89A2E5A-9648-4026-A144-C2DBD945C2FC}"/>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42554DAF-81EB-4DAB-85A4-A173B0165DE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71872"/>
            <a:ext cx="8839200" cy="1200329"/>
          </a:xfrm>
          <a:prstGeom prst="rect">
            <a:avLst/>
          </a:prstGeom>
        </p:spPr>
        <p:txBody>
          <a:bodyPr wrap="square">
            <a:spAutoFit/>
          </a:bodyPr>
          <a:lstStyle/>
          <a:p>
            <a:pPr marR="228600" lvl="0">
              <a:spcBef>
                <a:spcPts val="1200"/>
              </a:spcBef>
              <a:spcAft>
                <a:spcPts val="1000"/>
              </a:spcAft>
              <a:tabLst>
                <a:tab pos="457200" algn="l"/>
              </a:tabLst>
            </a:pPr>
            <a:r>
              <a:rPr lang="en-US" sz="2400" b="1" i="1" dirty="0" smtClean="0">
                <a:solidFill>
                  <a:srgbClr val="6B0000"/>
                </a:solidFill>
                <a:latin typeface="Calibri"/>
                <a:ea typeface="Calibri"/>
                <a:cs typeface="Times New Roman"/>
              </a:rPr>
              <a:t>Science culture is also about ensuring that all individuals and all segments of society have opportunities to share in the wonder and excitement of science.  </a:t>
            </a:r>
            <a:endParaRPr lang="en-US" sz="2400" b="1" i="1" dirty="0" smtClean="0">
              <a:solidFill>
                <a:srgbClr val="6B0000"/>
              </a:solidFill>
              <a:effectLst/>
              <a:latin typeface="Calibri"/>
              <a:ea typeface="Calibri"/>
              <a:cs typeface="Times New Roman"/>
            </a:endParaRPr>
          </a:p>
        </p:txBody>
      </p:sp>
      <p:sp>
        <p:nvSpPr>
          <p:cNvPr id="3" name="Text Box 5"/>
          <p:cNvSpPr txBox="1">
            <a:spLocks noChangeArrowheads="1"/>
          </p:cNvSpPr>
          <p:nvPr/>
        </p:nvSpPr>
        <p:spPr bwMode="auto">
          <a:xfrm>
            <a:off x="0" y="242455"/>
            <a:ext cx="9144000" cy="707886"/>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CA" sz="4000" dirty="0" smtClean="0">
                <a:solidFill>
                  <a:schemeClr val="bg1"/>
                </a:solidFill>
                <a:effectLst>
                  <a:outerShdw blurRad="38100" dist="38100" dir="2700000" algn="tl">
                    <a:srgbClr val="000000"/>
                  </a:outerShdw>
                </a:effectLst>
                <a:latin typeface="Calibri" pitchFamily="34" charset="0"/>
              </a:rPr>
              <a:t>Final Reflections</a:t>
            </a:r>
            <a:endParaRPr lang="en-US" sz="4000" dirty="0">
              <a:solidFill>
                <a:schemeClr val="bg1"/>
              </a:solidFill>
              <a:effectLst>
                <a:outerShdw blurRad="38100" dist="38100" dir="2700000" algn="tl">
                  <a:srgbClr val="000000"/>
                </a:outerShdw>
              </a:effectLst>
              <a:latin typeface="Calibri" pitchFamily="34" charset="0"/>
            </a:endParaRPr>
          </a:p>
        </p:txBody>
      </p:sp>
      <p:pic>
        <p:nvPicPr>
          <p:cNvPr id="5" name="Picture 4" descr="FIRST LEGO Robotics (FL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450" y="2438400"/>
            <a:ext cx="4114800" cy="2895600"/>
          </a:xfrm>
          <a:prstGeom prst="rect">
            <a:avLst/>
          </a:prstGeom>
          <a:noFill/>
          <a:ln>
            <a:noFill/>
          </a:ln>
        </p:spPr>
      </p:pic>
      <p:sp>
        <p:nvSpPr>
          <p:cNvPr id="6" name="TextBox 5"/>
          <p:cNvSpPr txBox="1"/>
          <p:nvPr/>
        </p:nvSpPr>
        <p:spPr>
          <a:xfrm>
            <a:off x="76200" y="2410123"/>
            <a:ext cx="4591050" cy="2923877"/>
          </a:xfrm>
          <a:prstGeom prst="rect">
            <a:avLst/>
          </a:prstGeom>
          <a:noFill/>
        </p:spPr>
        <p:txBody>
          <a:bodyPr wrap="square" rtlCol="0">
            <a:spAutoFit/>
          </a:bodyPr>
          <a:lstStyle/>
          <a:p>
            <a:pPr marL="285750" indent="-285750">
              <a:buFont typeface="Arial" panose="020B0604020202020204" pitchFamily="34" charset="0"/>
              <a:buChar char="•"/>
            </a:pPr>
            <a:r>
              <a:rPr lang="en-CA" sz="1600" b="1" dirty="0" smtClean="0"/>
              <a:t>Canada has a strong science culture in many respects.</a:t>
            </a:r>
          </a:p>
          <a:p>
            <a:pPr marL="285750" indent="-285750">
              <a:buFont typeface="Arial" panose="020B0604020202020204" pitchFamily="34" charset="0"/>
              <a:buChar char="•"/>
            </a:pPr>
            <a:r>
              <a:rPr lang="en-CA" sz="1600" dirty="0" smtClean="0"/>
              <a:t>However, there is room for improvement.</a:t>
            </a:r>
          </a:p>
          <a:p>
            <a:pPr marL="285750" indent="-285750">
              <a:buFont typeface="Arial" panose="020B0604020202020204" pitchFamily="34" charset="0"/>
              <a:buChar char="•"/>
            </a:pPr>
            <a:r>
              <a:rPr lang="en-CA" sz="1600" dirty="0" smtClean="0"/>
              <a:t>Many Canadians struggle to explain key scientific concepts which could make it difficult to follow important public issues.  </a:t>
            </a:r>
          </a:p>
          <a:p>
            <a:pPr marL="285750" indent="-285750">
              <a:buFont typeface="Arial" panose="020B0604020202020204" pitchFamily="34" charset="0"/>
              <a:buChar char="•"/>
            </a:pPr>
            <a:r>
              <a:rPr lang="en-CA" sz="1600" dirty="0" smtClean="0"/>
              <a:t>Canada can continue to learn from initiatives in other countries, develop more regular and robust approaches to assessing science culture. </a:t>
            </a:r>
          </a:p>
        </p:txBody>
      </p:sp>
      <p:sp>
        <p:nvSpPr>
          <p:cNvPr id="7" name="Rectangle 6"/>
          <p:cNvSpPr/>
          <p:nvPr/>
        </p:nvSpPr>
        <p:spPr>
          <a:xfrm>
            <a:off x="847725" y="5838825"/>
            <a:ext cx="7600950" cy="954107"/>
          </a:xfrm>
          <a:prstGeom prst="rect">
            <a:avLst/>
          </a:prstGeom>
          <a:solidFill>
            <a:schemeClr val="bg1"/>
          </a:solidFill>
          <a:ln w="9525">
            <a:noFill/>
            <a:miter lim="800000"/>
            <a:headEnd/>
            <a:tailEnd/>
          </a:ln>
          <a:effectLst/>
        </p:spPr>
        <p:txBody>
          <a:bodyPr wrap="square">
            <a:spAutoFit/>
          </a:bodyPr>
          <a:lstStyle/>
          <a:p>
            <a:pPr algn="ctr"/>
            <a:r>
              <a:rPr lang="en-US" sz="2800" b="1" dirty="0">
                <a:solidFill>
                  <a:srgbClr val="800000"/>
                </a:solidFill>
                <a:latin typeface="Calibri" pitchFamily="34" charset="0"/>
              </a:rPr>
              <a:t>D</a:t>
            </a:r>
            <a:r>
              <a:rPr lang="en-US" sz="2800" b="1" dirty="0" smtClean="0">
                <a:solidFill>
                  <a:srgbClr val="800000"/>
                </a:solidFill>
                <a:latin typeface="Calibri" pitchFamily="34" charset="0"/>
              </a:rPr>
              <a:t>eveloping </a:t>
            </a:r>
            <a:r>
              <a:rPr lang="en-US" sz="2800" b="1" dirty="0">
                <a:solidFill>
                  <a:srgbClr val="800000"/>
                </a:solidFill>
                <a:latin typeface="Calibri" pitchFamily="34" charset="0"/>
              </a:rPr>
              <a:t>a </a:t>
            </a:r>
            <a:r>
              <a:rPr lang="en-US" sz="2800" b="1" dirty="0" smtClean="0">
                <a:solidFill>
                  <a:srgbClr val="800000"/>
                </a:solidFill>
                <a:latin typeface="Calibri" pitchFamily="34" charset="0"/>
              </a:rPr>
              <a:t>strong </a:t>
            </a:r>
            <a:r>
              <a:rPr lang="en-US" sz="2800" b="1" dirty="0">
                <a:solidFill>
                  <a:srgbClr val="800000"/>
                </a:solidFill>
                <a:latin typeface="Calibri" pitchFamily="34" charset="0"/>
              </a:rPr>
              <a:t>science culture in </a:t>
            </a:r>
            <a:r>
              <a:rPr lang="en-US" sz="2800" b="1" dirty="0" smtClean="0">
                <a:solidFill>
                  <a:srgbClr val="800000"/>
                </a:solidFill>
                <a:latin typeface="Calibri" pitchFamily="34" charset="0"/>
              </a:rPr>
              <a:t>Canada remains </a:t>
            </a:r>
            <a:r>
              <a:rPr lang="en-US" sz="2800" b="1" dirty="0">
                <a:solidFill>
                  <a:srgbClr val="800000"/>
                </a:solidFill>
                <a:latin typeface="Calibri" pitchFamily="34" charset="0"/>
              </a:rPr>
              <a:t>a work in progress. </a:t>
            </a:r>
          </a:p>
        </p:txBody>
      </p:sp>
      <p:sp>
        <p:nvSpPr>
          <p:cNvPr id="8" name="Rectangle 7"/>
          <p:cNvSpPr/>
          <p:nvPr/>
        </p:nvSpPr>
        <p:spPr>
          <a:xfrm>
            <a:off x="6781800" y="5392579"/>
            <a:ext cx="2057400" cy="246221"/>
          </a:xfrm>
          <a:prstGeom prst="rect">
            <a:avLst/>
          </a:prstGeom>
        </p:spPr>
        <p:txBody>
          <a:bodyPr wrap="square">
            <a:spAutoFit/>
          </a:bodyPr>
          <a:lstStyle/>
          <a:p>
            <a:r>
              <a:rPr lang="en-CA" sz="1000" dirty="0" smtClean="0"/>
              <a:t>FIRST Lego League Competition</a:t>
            </a:r>
            <a:endParaRPr lang="en-CA" sz="1000" dirty="0"/>
          </a:p>
        </p:txBody>
      </p:sp>
    </p:spTree>
    <p:extLst>
      <p:ext uri="{BB962C8B-B14F-4D97-AF65-F5344CB8AC3E}">
        <p14:creationId xmlns:p14="http://schemas.microsoft.com/office/powerpoint/2010/main" val="684130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ChangeArrowheads="1"/>
          </p:cNvSpPr>
          <p:nvPr/>
        </p:nvSpPr>
        <p:spPr bwMode="auto">
          <a:xfrm>
            <a:off x="0" y="228600"/>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US" sz="4000" dirty="0">
                <a:solidFill>
                  <a:schemeClr val="bg1"/>
                </a:solidFill>
                <a:effectLst>
                  <a:outerShdw blurRad="38100" dist="38100" dir="2700000" algn="tl">
                    <a:srgbClr val="000000"/>
                  </a:outerShdw>
                </a:effectLst>
                <a:latin typeface="Calibri" pitchFamily="34" charset="0"/>
                <a:cs typeface="+mn-cs"/>
              </a:rPr>
              <a:t>Thank you</a:t>
            </a:r>
          </a:p>
        </p:txBody>
      </p:sp>
      <p:sp>
        <p:nvSpPr>
          <p:cNvPr id="22532" name="Text Box 7"/>
          <p:cNvSpPr txBox="1">
            <a:spLocks noChangeArrowheads="1"/>
          </p:cNvSpPr>
          <p:nvPr/>
        </p:nvSpPr>
        <p:spPr bwMode="auto">
          <a:xfrm>
            <a:off x="1371600" y="5370513"/>
            <a:ext cx="6373813" cy="855662"/>
          </a:xfrm>
          <a:prstGeom prst="rect">
            <a:avLst/>
          </a:prstGeom>
          <a:noFill/>
          <a:ln w="9525" algn="in">
            <a:noFill/>
            <a:miter lim="800000"/>
            <a:headEnd/>
            <a:tailEnd/>
          </a:ln>
        </p:spPr>
        <p:txBody>
          <a:bodyPr lIns="36576" tIns="36576" rIns="36576" bIns="36576"/>
          <a:lstStyle/>
          <a:p>
            <a:r>
              <a:rPr lang="en-US" dirty="0">
                <a:solidFill>
                  <a:srgbClr val="000000"/>
                </a:solidFill>
                <a:latin typeface="Calibri" pitchFamily="34" charset="0"/>
              </a:rPr>
              <a:t>Council of Canadian Academies </a:t>
            </a:r>
          </a:p>
          <a:p>
            <a:r>
              <a:rPr lang="en-US" dirty="0">
                <a:solidFill>
                  <a:srgbClr val="000000"/>
                </a:solidFill>
                <a:latin typeface="Calibri" pitchFamily="34" charset="0"/>
              </a:rPr>
              <a:t>Conseil des acad</a:t>
            </a:r>
            <a:r>
              <a:rPr lang="en-US" noProof="1">
                <a:solidFill>
                  <a:srgbClr val="000000"/>
                </a:solidFill>
                <a:latin typeface="Calibri" pitchFamily="34" charset="0"/>
              </a:rPr>
              <a:t>émies canadiennes</a:t>
            </a:r>
            <a:endParaRPr lang="en-US" dirty="0">
              <a:latin typeface="Calibri" pitchFamily="34" charset="0"/>
            </a:endParaRPr>
          </a:p>
        </p:txBody>
      </p:sp>
      <p:sp>
        <p:nvSpPr>
          <p:cNvPr id="22533" name="Freeform 8"/>
          <p:cNvSpPr>
            <a:spLocks/>
          </p:cNvSpPr>
          <p:nvPr/>
        </p:nvSpPr>
        <p:spPr bwMode="auto">
          <a:xfrm>
            <a:off x="294322" y="4787900"/>
            <a:ext cx="985838" cy="927100"/>
          </a:xfrm>
          <a:custGeom>
            <a:avLst/>
            <a:gdLst>
              <a:gd name="T0" fmla="*/ 4076 w 4834190"/>
              <a:gd name="T1" fmla="*/ 7808 h 4542152"/>
              <a:gd name="T2" fmla="*/ 2255 w 4834190"/>
              <a:gd name="T3" fmla="*/ 7224 h 4542152"/>
              <a:gd name="T4" fmla="*/ 876 w 4834190"/>
              <a:gd name="T5" fmla="*/ 6156 h 4542152"/>
              <a:gd name="T6" fmla="*/ 101 w 4834190"/>
              <a:gd name="T7" fmla="*/ 4716 h 4542152"/>
              <a:gd name="T8" fmla="*/ 101 w 4834190"/>
              <a:gd name="T9" fmla="*/ 3134 h 4542152"/>
              <a:gd name="T10" fmla="*/ 876 w 4834190"/>
              <a:gd name="T11" fmla="*/ 1734 h 4542152"/>
              <a:gd name="T12" fmla="*/ 2255 w 4834190"/>
              <a:gd name="T13" fmla="*/ 666 h 4542152"/>
              <a:gd name="T14" fmla="*/ 4076 w 4834190"/>
              <a:gd name="T15" fmla="*/ 82 h 4542152"/>
              <a:gd name="T16" fmla="*/ 5999 w 4834190"/>
              <a:gd name="T17" fmla="*/ 42 h 4542152"/>
              <a:gd name="T18" fmla="*/ 7650 w 4834190"/>
              <a:gd name="T19" fmla="*/ 520 h 4542152"/>
              <a:gd name="T20" fmla="*/ 7618 w 4834190"/>
              <a:gd name="T21" fmla="*/ 631 h 4542152"/>
              <a:gd name="T22" fmla="*/ 5898 w 4834190"/>
              <a:gd name="T23" fmla="*/ 374 h 4542152"/>
              <a:gd name="T24" fmla="*/ 4076 w 4834190"/>
              <a:gd name="T25" fmla="*/ 666 h 4542152"/>
              <a:gd name="T26" fmla="*/ 2592 w 4834190"/>
              <a:gd name="T27" fmla="*/ 1442 h 4542152"/>
              <a:gd name="T28" fmla="*/ 1582 w 4834190"/>
              <a:gd name="T29" fmla="*/ 2545 h 4542152"/>
              <a:gd name="T30" fmla="*/ 1213 w 4834190"/>
              <a:gd name="T31" fmla="*/ 3910 h 4542152"/>
              <a:gd name="T32" fmla="*/ 1314 w 4834190"/>
              <a:gd name="T33" fmla="*/ 4716 h 4542152"/>
              <a:gd name="T34" fmla="*/ 1314 w 4834190"/>
              <a:gd name="T35" fmla="*/ 4459 h 4542152"/>
              <a:gd name="T36" fmla="*/ 1651 w 4834190"/>
              <a:gd name="T37" fmla="*/ 3210 h 4542152"/>
              <a:gd name="T38" fmla="*/ 2661 w 4834190"/>
              <a:gd name="T39" fmla="*/ 2177 h 4542152"/>
              <a:gd name="T40" fmla="*/ 4109 w 4834190"/>
              <a:gd name="T41" fmla="*/ 1477 h 4542152"/>
              <a:gd name="T42" fmla="*/ 5898 w 4834190"/>
              <a:gd name="T43" fmla="*/ 1220 h 4542152"/>
              <a:gd name="T44" fmla="*/ 7479 w 4834190"/>
              <a:gd name="T45" fmla="*/ 1407 h 4542152"/>
              <a:gd name="T46" fmla="*/ 7378 w 4834190"/>
              <a:gd name="T47" fmla="*/ 1442 h 4542152"/>
              <a:gd name="T48" fmla="*/ 5593 w 4834190"/>
              <a:gd name="T49" fmla="*/ 1477 h 4542152"/>
              <a:gd name="T50" fmla="*/ 3943 w 4834190"/>
              <a:gd name="T51" fmla="*/ 2067 h 4542152"/>
              <a:gd name="T52" fmla="*/ 2794 w 4834190"/>
              <a:gd name="T53" fmla="*/ 3175 h 4542152"/>
              <a:gd name="T54" fmla="*/ 2393 w 4834190"/>
              <a:gd name="T55" fmla="*/ 4570 h 4542152"/>
              <a:gd name="T56" fmla="*/ 2527 w 4834190"/>
              <a:gd name="T57" fmla="*/ 5416 h 4542152"/>
              <a:gd name="T58" fmla="*/ 2543 w 4834190"/>
              <a:gd name="T59" fmla="*/ 5052 h 4542152"/>
              <a:gd name="T60" fmla="*/ 2933 w 4834190"/>
              <a:gd name="T61" fmla="*/ 3834 h 4542152"/>
              <a:gd name="T62" fmla="*/ 4044 w 4834190"/>
              <a:gd name="T63" fmla="*/ 2877 h 4542152"/>
              <a:gd name="T64" fmla="*/ 5626 w 4834190"/>
              <a:gd name="T65" fmla="*/ 2323 h 4542152"/>
              <a:gd name="T66" fmla="*/ 7110 w 4834190"/>
              <a:gd name="T67" fmla="*/ 2253 h 4542152"/>
              <a:gd name="T68" fmla="*/ 7378 w 4834190"/>
              <a:gd name="T69" fmla="*/ 2323 h 4542152"/>
              <a:gd name="T70" fmla="*/ 6267 w 4834190"/>
              <a:gd name="T71" fmla="*/ 2399 h 4542152"/>
              <a:gd name="T72" fmla="*/ 4851 w 4834190"/>
              <a:gd name="T73" fmla="*/ 2913 h 4542152"/>
              <a:gd name="T74" fmla="*/ 3873 w 4834190"/>
              <a:gd name="T75" fmla="*/ 3870 h 4542152"/>
              <a:gd name="T76" fmla="*/ 3505 w 4834190"/>
              <a:gd name="T77" fmla="*/ 5124 h 4542152"/>
              <a:gd name="T78" fmla="*/ 3841 w 4834190"/>
              <a:gd name="T79" fmla="*/ 6302 h 4542152"/>
              <a:gd name="T80" fmla="*/ 3671 w 4834190"/>
              <a:gd name="T81" fmla="*/ 5567 h 4542152"/>
              <a:gd name="T82" fmla="*/ 4007 w 4834190"/>
              <a:gd name="T83" fmla="*/ 4534 h 4542152"/>
              <a:gd name="T84" fmla="*/ 4985 w 4834190"/>
              <a:gd name="T85" fmla="*/ 3724 h 4542152"/>
              <a:gd name="T86" fmla="*/ 6368 w 4834190"/>
              <a:gd name="T87" fmla="*/ 3280 h 4542152"/>
              <a:gd name="T88" fmla="*/ 7346 w 4834190"/>
              <a:gd name="T89" fmla="*/ 3210 h 4542152"/>
              <a:gd name="T90" fmla="*/ 6742 w 4834190"/>
              <a:gd name="T91" fmla="*/ 3356 h 4542152"/>
              <a:gd name="T92" fmla="*/ 5492 w 4834190"/>
              <a:gd name="T93" fmla="*/ 3945 h 4542152"/>
              <a:gd name="T94" fmla="*/ 4786 w 4834190"/>
              <a:gd name="T95" fmla="*/ 4902 h 4542152"/>
              <a:gd name="T96" fmla="*/ 4750 w 4834190"/>
              <a:gd name="T97" fmla="*/ 5970 h 4542152"/>
              <a:gd name="T98" fmla="*/ 5257 w 4834190"/>
              <a:gd name="T99" fmla="*/ 6781 h 4542152"/>
              <a:gd name="T100" fmla="*/ 6064 w 4834190"/>
              <a:gd name="T101" fmla="*/ 7330 h 4542152"/>
              <a:gd name="T102" fmla="*/ 6940 w 4834190"/>
              <a:gd name="T103" fmla="*/ 7627 h 4542152"/>
              <a:gd name="T104" fmla="*/ 5086 w 4834190"/>
              <a:gd name="T105" fmla="*/ 7884 h 4542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4190"/>
              <a:gd name="T160" fmla="*/ 0 h 4542152"/>
              <a:gd name="T161" fmla="*/ 4834190 w 4834190"/>
              <a:gd name="T162" fmla="*/ 4542152 h 4542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4190" h="4542152">
                <a:moveTo>
                  <a:pt x="2940773" y="4542152"/>
                </a:moveTo>
                <a:cubicBezTo>
                  <a:pt x="2749254" y="4542152"/>
                  <a:pt x="2545293" y="4526676"/>
                  <a:pt x="2356885" y="4498626"/>
                </a:cubicBezTo>
                <a:cubicBezTo>
                  <a:pt x="2168477" y="4470576"/>
                  <a:pt x="1985844" y="4429953"/>
                  <a:pt x="1810322" y="4373853"/>
                </a:cubicBezTo>
                <a:cubicBezTo>
                  <a:pt x="1634800" y="4317753"/>
                  <a:pt x="1459278" y="4243759"/>
                  <a:pt x="1303752" y="4162027"/>
                </a:cubicBezTo>
                <a:cubicBezTo>
                  <a:pt x="1148226" y="4080295"/>
                  <a:pt x="1010030" y="3985990"/>
                  <a:pt x="877166" y="3883463"/>
                </a:cubicBezTo>
                <a:cubicBezTo>
                  <a:pt x="744302" y="3780936"/>
                  <a:pt x="614105" y="3666802"/>
                  <a:pt x="506570" y="3546864"/>
                </a:cubicBezTo>
                <a:cubicBezTo>
                  <a:pt x="399035" y="3426926"/>
                  <a:pt x="306608" y="3302152"/>
                  <a:pt x="231956" y="3163837"/>
                </a:cubicBezTo>
                <a:cubicBezTo>
                  <a:pt x="157304" y="3025522"/>
                  <a:pt x="97314" y="2865444"/>
                  <a:pt x="58655" y="2716973"/>
                </a:cubicBezTo>
                <a:cubicBezTo>
                  <a:pt x="19996" y="2568502"/>
                  <a:pt x="0" y="2424867"/>
                  <a:pt x="0" y="2273011"/>
                </a:cubicBezTo>
                <a:cubicBezTo>
                  <a:pt x="0" y="2121155"/>
                  <a:pt x="19996" y="1954305"/>
                  <a:pt x="58655" y="1805834"/>
                </a:cubicBezTo>
                <a:cubicBezTo>
                  <a:pt x="97314" y="1657363"/>
                  <a:pt x="157304" y="1516630"/>
                  <a:pt x="231956" y="1382184"/>
                </a:cubicBezTo>
                <a:cubicBezTo>
                  <a:pt x="306608" y="1247738"/>
                  <a:pt x="399035" y="1119095"/>
                  <a:pt x="506570" y="999157"/>
                </a:cubicBezTo>
                <a:cubicBezTo>
                  <a:pt x="614105" y="879219"/>
                  <a:pt x="744302" y="765085"/>
                  <a:pt x="877166" y="662558"/>
                </a:cubicBezTo>
                <a:cubicBezTo>
                  <a:pt x="1010030" y="560031"/>
                  <a:pt x="1148226" y="465726"/>
                  <a:pt x="1303752" y="383994"/>
                </a:cubicBezTo>
                <a:cubicBezTo>
                  <a:pt x="1459278" y="302262"/>
                  <a:pt x="1634800" y="228268"/>
                  <a:pt x="1810322" y="172168"/>
                </a:cubicBezTo>
                <a:cubicBezTo>
                  <a:pt x="1985844" y="116068"/>
                  <a:pt x="2168477" y="75445"/>
                  <a:pt x="2356885" y="47395"/>
                </a:cubicBezTo>
                <a:cubicBezTo>
                  <a:pt x="2545293" y="19345"/>
                  <a:pt x="2755475" y="7738"/>
                  <a:pt x="2940773" y="3869"/>
                </a:cubicBezTo>
                <a:cubicBezTo>
                  <a:pt x="3126071" y="0"/>
                  <a:pt x="3296261" y="2902"/>
                  <a:pt x="3468673" y="24181"/>
                </a:cubicBezTo>
                <a:cubicBezTo>
                  <a:pt x="3641085" y="45460"/>
                  <a:pt x="3816162" y="85600"/>
                  <a:pt x="3975243" y="131544"/>
                </a:cubicBezTo>
                <a:cubicBezTo>
                  <a:pt x="4134324" y="177488"/>
                  <a:pt x="4280519" y="236490"/>
                  <a:pt x="4423158" y="299844"/>
                </a:cubicBezTo>
                <a:cubicBezTo>
                  <a:pt x="4565797" y="363198"/>
                  <a:pt x="4834190" y="501029"/>
                  <a:pt x="4831080" y="511669"/>
                </a:cubicBezTo>
                <a:cubicBezTo>
                  <a:pt x="4827970" y="522309"/>
                  <a:pt x="4556911" y="405757"/>
                  <a:pt x="4404495" y="363682"/>
                </a:cubicBezTo>
                <a:cubicBezTo>
                  <a:pt x="4252079" y="321607"/>
                  <a:pt x="4082333" y="283885"/>
                  <a:pt x="3916587" y="259220"/>
                </a:cubicBezTo>
                <a:cubicBezTo>
                  <a:pt x="3750841" y="234555"/>
                  <a:pt x="3585539" y="215694"/>
                  <a:pt x="3410017" y="215694"/>
                </a:cubicBezTo>
                <a:cubicBezTo>
                  <a:pt x="3234495" y="215694"/>
                  <a:pt x="3038977" y="231170"/>
                  <a:pt x="2863455" y="259220"/>
                </a:cubicBezTo>
                <a:cubicBezTo>
                  <a:pt x="2687933" y="287270"/>
                  <a:pt x="2519076" y="331279"/>
                  <a:pt x="2356885" y="383994"/>
                </a:cubicBezTo>
                <a:cubicBezTo>
                  <a:pt x="2194694" y="436709"/>
                  <a:pt x="2033391" y="501030"/>
                  <a:pt x="1890307" y="575507"/>
                </a:cubicBezTo>
                <a:cubicBezTo>
                  <a:pt x="1747223" y="649984"/>
                  <a:pt x="1621913" y="738970"/>
                  <a:pt x="1498381" y="830858"/>
                </a:cubicBezTo>
                <a:cubicBezTo>
                  <a:pt x="1374849" y="922746"/>
                  <a:pt x="1246430" y="1020920"/>
                  <a:pt x="1149115" y="1126833"/>
                </a:cubicBezTo>
                <a:cubicBezTo>
                  <a:pt x="1051800" y="1232746"/>
                  <a:pt x="982924" y="1345913"/>
                  <a:pt x="914493" y="1466334"/>
                </a:cubicBezTo>
                <a:cubicBezTo>
                  <a:pt x="846062" y="1586755"/>
                  <a:pt x="774075" y="1718299"/>
                  <a:pt x="738526" y="1849360"/>
                </a:cubicBezTo>
                <a:cubicBezTo>
                  <a:pt x="702977" y="1980421"/>
                  <a:pt x="707421" y="2146785"/>
                  <a:pt x="701200" y="2252698"/>
                </a:cubicBezTo>
                <a:cubicBezTo>
                  <a:pt x="694979" y="2358611"/>
                  <a:pt x="691424" y="2407457"/>
                  <a:pt x="701200" y="2484836"/>
                </a:cubicBezTo>
                <a:cubicBezTo>
                  <a:pt x="710976" y="2562215"/>
                  <a:pt x="750079" y="2692309"/>
                  <a:pt x="759855" y="2716973"/>
                </a:cubicBezTo>
                <a:cubicBezTo>
                  <a:pt x="769631" y="2741637"/>
                  <a:pt x="759855" y="2657488"/>
                  <a:pt x="759855" y="2632823"/>
                </a:cubicBezTo>
                <a:cubicBezTo>
                  <a:pt x="759855" y="2608158"/>
                  <a:pt x="753634" y="2642979"/>
                  <a:pt x="759855" y="2568985"/>
                </a:cubicBezTo>
                <a:cubicBezTo>
                  <a:pt x="766076" y="2494991"/>
                  <a:pt x="764744" y="2308799"/>
                  <a:pt x="797182" y="2188861"/>
                </a:cubicBezTo>
                <a:cubicBezTo>
                  <a:pt x="829620" y="2068923"/>
                  <a:pt x="886054" y="1959142"/>
                  <a:pt x="954485" y="1849360"/>
                </a:cubicBezTo>
                <a:cubicBezTo>
                  <a:pt x="1022916" y="1739578"/>
                  <a:pt x="1110455" y="1629313"/>
                  <a:pt x="1207770" y="1530171"/>
                </a:cubicBezTo>
                <a:cubicBezTo>
                  <a:pt x="1305085" y="1431029"/>
                  <a:pt x="1418397" y="1339141"/>
                  <a:pt x="1538374" y="1254508"/>
                </a:cubicBezTo>
                <a:cubicBezTo>
                  <a:pt x="1658351" y="1169875"/>
                  <a:pt x="1788104" y="1089594"/>
                  <a:pt x="1927633" y="1022371"/>
                </a:cubicBezTo>
                <a:cubicBezTo>
                  <a:pt x="2067162" y="955148"/>
                  <a:pt x="2216467" y="900983"/>
                  <a:pt x="2375548" y="851170"/>
                </a:cubicBezTo>
                <a:cubicBezTo>
                  <a:pt x="2534629" y="801357"/>
                  <a:pt x="2709707" y="748159"/>
                  <a:pt x="2882118" y="723494"/>
                </a:cubicBezTo>
                <a:cubicBezTo>
                  <a:pt x="3054529" y="698829"/>
                  <a:pt x="3244271" y="703182"/>
                  <a:pt x="3410017" y="703182"/>
                </a:cubicBezTo>
                <a:cubicBezTo>
                  <a:pt x="3575763" y="703182"/>
                  <a:pt x="3724180" y="705600"/>
                  <a:pt x="3876595" y="723494"/>
                </a:cubicBezTo>
                <a:cubicBezTo>
                  <a:pt x="4029010" y="741388"/>
                  <a:pt x="4181426" y="774758"/>
                  <a:pt x="4324510" y="810546"/>
                </a:cubicBezTo>
                <a:cubicBezTo>
                  <a:pt x="4467594" y="846334"/>
                  <a:pt x="4744874" y="934836"/>
                  <a:pt x="4735098" y="938221"/>
                </a:cubicBezTo>
                <a:cubicBezTo>
                  <a:pt x="4725322" y="941606"/>
                  <a:pt x="4424935" y="856006"/>
                  <a:pt x="4265854" y="830858"/>
                </a:cubicBezTo>
                <a:cubicBezTo>
                  <a:pt x="4106773" y="805710"/>
                  <a:pt x="3952580" y="783947"/>
                  <a:pt x="3780613" y="787332"/>
                </a:cubicBezTo>
                <a:cubicBezTo>
                  <a:pt x="3608646" y="790717"/>
                  <a:pt x="3409573" y="819251"/>
                  <a:pt x="3234051" y="851170"/>
                </a:cubicBezTo>
                <a:cubicBezTo>
                  <a:pt x="3058529" y="883089"/>
                  <a:pt x="2886562" y="922261"/>
                  <a:pt x="2727481" y="978845"/>
                </a:cubicBezTo>
                <a:cubicBezTo>
                  <a:pt x="2568400" y="1035429"/>
                  <a:pt x="2415984" y="1105554"/>
                  <a:pt x="2279566" y="1190671"/>
                </a:cubicBezTo>
                <a:cubicBezTo>
                  <a:pt x="2143148" y="1275788"/>
                  <a:pt x="2019616" y="1383151"/>
                  <a:pt x="1908970" y="1489547"/>
                </a:cubicBezTo>
                <a:cubicBezTo>
                  <a:pt x="1798324" y="1595943"/>
                  <a:pt x="1693455" y="1709110"/>
                  <a:pt x="1615692" y="1829048"/>
                </a:cubicBezTo>
                <a:cubicBezTo>
                  <a:pt x="1537929" y="1948986"/>
                  <a:pt x="1481051" y="2075211"/>
                  <a:pt x="1442392" y="2209173"/>
                </a:cubicBezTo>
                <a:cubicBezTo>
                  <a:pt x="1403733" y="2343135"/>
                  <a:pt x="1390401" y="2523041"/>
                  <a:pt x="1383736" y="2632823"/>
                </a:cubicBezTo>
                <a:cubicBezTo>
                  <a:pt x="1377071" y="2742605"/>
                  <a:pt x="1389514" y="2786614"/>
                  <a:pt x="1402400" y="2867862"/>
                </a:cubicBezTo>
                <a:cubicBezTo>
                  <a:pt x="1415286" y="2949110"/>
                  <a:pt x="1451279" y="3095646"/>
                  <a:pt x="1461055" y="3120311"/>
                </a:cubicBezTo>
                <a:cubicBezTo>
                  <a:pt x="1470831" y="3144976"/>
                  <a:pt x="1459487" y="3050817"/>
                  <a:pt x="1461055" y="3015850"/>
                </a:cubicBezTo>
                <a:lnTo>
                  <a:pt x="1470465" y="2910508"/>
                </a:lnTo>
                <a:cubicBezTo>
                  <a:pt x="1480241" y="2832645"/>
                  <a:pt x="1482176" y="2665562"/>
                  <a:pt x="1519711" y="2548673"/>
                </a:cubicBezTo>
                <a:cubicBezTo>
                  <a:pt x="1557246" y="2431784"/>
                  <a:pt x="1621025" y="2315085"/>
                  <a:pt x="1695677" y="2209173"/>
                </a:cubicBezTo>
                <a:cubicBezTo>
                  <a:pt x="1770329" y="2103261"/>
                  <a:pt x="1860534" y="2005086"/>
                  <a:pt x="1967625" y="1913198"/>
                </a:cubicBezTo>
                <a:cubicBezTo>
                  <a:pt x="2074716" y="1821310"/>
                  <a:pt x="2204913" y="1732324"/>
                  <a:pt x="2338221" y="1657847"/>
                </a:cubicBezTo>
                <a:cubicBezTo>
                  <a:pt x="2471529" y="1583370"/>
                  <a:pt x="2615058" y="1519532"/>
                  <a:pt x="2767473" y="1466334"/>
                </a:cubicBezTo>
                <a:cubicBezTo>
                  <a:pt x="2919888" y="1413136"/>
                  <a:pt x="3080747" y="1366708"/>
                  <a:pt x="3252714" y="1338658"/>
                </a:cubicBezTo>
                <a:cubicBezTo>
                  <a:pt x="3424681" y="1310608"/>
                  <a:pt x="3656192" y="1304805"/>
                  <a:pt x="3799276" y="1298034"/>
                </a:cubicBezTo>
                <a:cubicBezTo>
                  <a:pt x="3942360" y="1291263"/>
                  <a:pt x="4010347" y="1291263"/>
                  <a:pt x="4111217" y="1298034"/>
                </a:cubicBezTo>
                <a:cubicBezTo>
                  <a:pt x="4212087" y="1304805"/>
                  <a:pt x="4378722" y="1331887"/>
                  <a:pt x="4404495" y="1338658"/>
                </a:cubicBezTo>
                <a:cubicBezTo>
                  <a:pt x="4430268" y="1345429"/>
                  <a:pt x="4314734" y="1338658"/>
                  <a:pt x="4265854" y="1338658"/>
                </a:cubicBezTo>
                <a:cubicBezTo>
                  <a:pt x="4216974" y="1338658"/>
                  <a:pt x="4218308" y="1331404"/>
                  <a:pt x="4111217" y="1338658"/>
                </a:cubicBezTo>
                <a:cubicBezTo>
                  <a:pt x="4004126" y="1345912"/>
                  <a:pt x="3776170" y="1357036"/>
                  <a:pt x="3623310" y="1382184"/>
                </a:cubicBezTo>
                <a:cubicBezTo>
                  <a:pt x="3470450" y="1407332"/>
                  <a:pt x="3330477" y="1440218"/>
                  <a:pt x="3194058" y="1489547"/>
                </a:cubicBezTo>
                <a:cubicBezTo>
                  <a:pt x="3057639" y="1538876"/>
                  <a:pt x="2921665" y="1604165"/>
                  <a:pt x="2804799" y="1678159"/>
                </a:cubicBezTo>
                <a:cubicBezTo>
                  <a:pt x="2687933" y="1752153"/>
                  <a:pt x="2587063" y="1841622"/>
                  <a:pt x="2492859" y="1933510"/>
                </a:cubicBezTo>
                <a:cubicBezTo>
                  <a:pt x="2398655" y="2025398"/>
                  <a:pt x="2307561" y="2119703"/>
                  <a:pt x="2239574" y="2229485"/>
                </a:cubicBezTo>
                <a:cubicBezTo>
                  <a:pt x="2171587" y="2339267"/>
                  <a:pt x="2120485" y="2471778"/>
                  <a:pt x="2084936" y="2592199"/>
                </a:cubicBezTo>
                <a:cubicBezTo>
                  <a:pt x="2049387" y="2712620"/>
                  <a:pt x="2026281" y="2832074"/>
                  <a:pt x="2026281" y="2952012"/>
                </a:cubicBezTo>
                <a:cubicBezTo>
                  <a:pt x="2026281" y="3071950"/>
                  <a:pt x="2052498" y="3198658"/>
                  <a:pt x="2084936" y="3311825"/>
                </a:cubicBezTo>
                <a:cubicBezTo>
                  <a:pt x="2117374" y="3424992"/>
                  <a:pt x="2211134" y="3613119"/>
                  <a:pt x="2220910" y="3631013"/>
                </a:cubicBezTo>
                <a:cubicBezTo>
                  <a:pt x="2230686" y="3648907"/>
                  <a:pt x="2160033" y="3489796"/>
                  <a:pt x="2143592" y="3419188"/>
                </a:cubicBezTo>
                <a:cubicBezTo>
                  <a:pt x="2127151" y="3348580"/>
                  <a:pt x="2116042" y="3292480"/>
                  <a:pt x="2122263" y="3207363"/>
                </a:cubicBezTo>
                <a:cubicBezTo>
                  <a:pt x="2128484" y="3122246"/>
                  <a:pt x="2148480" y="3007628"/>
                  <a:pt x="2180918" y="2908486"/>
                </a:cubicBezTo>
                <a:cubicBezTo>
                  <a:pt x="2213356" y="2809344"/>
                  <a:pt x="2252016" y="2704399"/>
                  <a:pt x="2316892" y="2612511"/>
                </a:cubicBezTo>
                <a:cubicBezTo>
                  <a:pt x="2381768" y="2520623"/>
                  <a:pt x="2475973" y="2435023"/>
                  <a:pt x="2570177" y="2357160"/>
                </a:cubicBezTo>
                <a:cubicBezTo>
                  <a:pt x="2664381" y="2279297"/>
                  <a:pt x="2768362" y="2205304"/>
                  <a:pt x="2882118" y="2145335"/>
                </a:cubicBezTo>
                <a:cubicBezTo>
                  <a:pt x="2995874" y="2085366"/>
                  <a:pt x="3119406" y="2039907"/>
                  <a:pt x="3252714" y="1997348"/>
                </a:cubicBezTo>
                <a:cubicBezTo>
                  <a:pt x="3386022" y="1954789"/>
                  <a:pt x="3532216" y="1914649"/>
                  <a:pt x="3681965" y="1889984"/>
                </a:cubicBezTo>
                <a:cubicBezTo>
                  <a:pt x="3831714" y="1865319"/>
                  <a:pt x="4057005" y="1856131"/>
                  <a:pt x="4151209" y="1849360"/>
                </a:cubicBezTo>
                <a:cubicBezTo>
                  <a:pt x="4245413" y="1842589"/>
                  <a:pt x="4218308" y="1849360"/>
                  <a:pt x="4247191" y="1849360"/>
                </a:cubicBezTo>
                <a:cubicBezTo>
                  <a:pt x="4276074" y="1849360"/>
                  <a:pt x="4382721" y="1835335"/>
                  <a:pt x="4324510" y="1849360"/>
                </a:cubicBezTo>
                <a:cubicBezTo>
                  <a:pt x="4266299" y="1863385"/>
                  <a:pt x="4034342" y="1898206"/>
                  <a:pt x="3897924" y="1933510"/>
                </a:cubicBezTo>
                <a:cubicBezTo>
                  <a:pt x="3761506" y="1968814"/>
                  <a:pt x="3626420" y="2004601"/>
                  <a:pt x="3505999" y="2061185"/>
                </a:cubicBezTo>
                <a:cubicBezTo>
                  <a:pt x="3385578" y="2117769"/>
                  <a:pt x="3272710" y="2195148"/>
                  <a:pt x="3175395" y="2273011"/>
                </a:cubicBezTo>
                <a:cubicBezTo>
                  <a:pt x="3078080" y="2350874"/>
                  <a:pt x="2990097" y="2436474"/>
                  <a:pt x="2922110" y="2528361"/>
                </a:cubicBezTo>
                <a:cubicBezTo>
                  <a:pt x="2854123" y="2620248"/>
                  <a:pt x="2803022" y="2721809"/>
                  <a:pt x="2767473" y="2824336"/>
                </a:cubicBezTo>
                <a:cubicBezTo>
                  <a:pt x="2731924" y="2926863"/>
                  <a:pt x="2712372" y="3040998"/>
                  <a:pt x="2708817" y="3143525"/>
                </a:cubicBezTo>
                <a:cubicBezTo>
                  <a:pt x="2705262" y="3246052"/>
                  <a:pt x="2720371" y="3347612"/>
                  <a:pt x="2746144" y="3439500"/>
                </a:cubicBezTo>
                <a:cubicBezTo>
                  <a:pt x="2771917" y="3531388"/>
                  <a:pt x="2814576" y="3616988"/>
                  <a:pt x="2863455" y="3694851"/>
                </a:cubicBezTo>
                <a:cubicBezTo>
                  <a:pt x="2912334" y="3772714"/>
                  <a:pt x="2974544" y="3843322"/>
                  <a:pt x="3039421" y="3906676"/>
                </a:cubicBezTo>
                <a:cubicBezTo>
                  <a:pt x="3104298" y="3970030"/>
                  <a:pt x="3174951" y="4022262"/>
                  <a:pt x="3252714" y="4074976"/>
                </a:cubicBezTo>
                <a:cubicBezTo>
                  <a:pt x="3330477" y="4127690"/>
                  <a:pt x="3421571" y="4180405"/>
                  <a:pt x="3505999" y="4222963"/>
                </a:cubicBezTo>
                <a:cubicBezTo>
                  <a:pt x="3590427" y="4265521"/>
                  <a:pt x="3674856" y="4301793"/>
                  <a:pt x="3759284" y="4330327"/>
                </a:cubicBezTo>
                <a:cubicBezTo>
                  <a:pt x="3843712" y="4358861"/>
                  <a:pt x="4054783" y="4366115"/>
                  <a:pt x="4012569" y="4394165"/>
                </a:cubicBezTo>
                <a:cubicBezTo>
                  <a:pt x="3970355" y="4422215"/>
                  <a:pt x="3684632" y="4473961"/>
                  <a:pt x="3505999" y="4498626"/>
                </a:cubicBezTo>
                <a:cubicBezTo>
                  <a:pt x="3327366" y="4523291"/>
                  <a:pt x="3132292" y="4542152"/>
                  <a:pt x="2940773" y="4542152"/>
                </a:cubicBezTo>
                <a:close/>
              </a:path>
            </a:pathLst>
          </a:custGeom>
          <a:solidFill>
            <a:srgbClr val="75263D"/>
          </a:solidFill>
          <a:ln w="0" cap="flat" cmpd="sng" algn="ctr">
            <a:solidFill>
              <a:srgbClr val="75263D"/>
            </a:solidFill>
            <a:prstDash val="solid"/>
            <a:round/>
            <a:headEnd/>
            <a:tailEnd/>
          </a:ln>
        </p:spPr>
        <p:txBody>
          <a:bodyPr/>
          <a:lstStyle/>
          <a:p>
            <a:endParaRPr lang="en-US" dirty="0"/>
          </a:p>
        </p:txBody>
      </p:sp>
      <p:sp>
        <p:nvSpPr>
          <p:cNvPr id="22534" name="Text Box 9"/>
          <p:cNvSpPr txBox="1">
            <a:spLocks noChangeArrowheads="1"/>
          </p:cNvSpPr>
          <p:nvPr/>
        </p:nvSpPr>
        <p:spPr bwMode="auto">
          <a:xfrm>
            <a:off x="1143000" y="6183868"/>
            <a:ext cx="4191000" cy="369332"/>
          </a:xfrm>
          <a:prstGeom prst="rect">
            <a:avLst/>
          </a:prstGeom>
          <a:noFill/>
          <a:ln w="9525" algn="ctr">
            <a:noFill/>
            <a:miter lim="800000"/>
            <a:headEnd/>
            <a:tailEnd/>
          </a:ln>
        </p:spPr>
        <p:txBody>
          <a:bodyPr>
            <a:spAutoFit/>
          </a:bodyPr>
          <a:lstStyle/>
          <a:p>
            <a:pPr>
              <a:spcBef>
                <a:spcPct val="50000"/>
              </a:spcBef>
            </a:pPr>
            <a:r>
              <a:rPr lang="en-CA" i="1" dirty="0">
                <a:solidFill>
                  <a:srgbClr val="7A0028"/>
                </a:solidFill>
                <a:latin typeface="Calibri" pitchFamily="34" charset="0"/>
              </a:rPr>
              <a:t>  </a:t>
            </a:r>
            <a:r>
              <a:rPr lang="en-CA" i="1" dirty="0" smtClean="0">
                <a:solidFill>
                  <a:srgbClr val="7A0028"/>
                </a:solidFill>
                <a:latin typeface="Calibri" pitchFamily="34" charset="0"/>
              </a:rPr>
              <a:t>        </a:t>
            </a:r>
            <a:r>
              <a:rPr lang="en-CA" dirty="0" smtClean="0">
                <a:latin typeface="Calibri" pitchFamily="34" charset="0"/>
              </a:rPr>
              <a:t>@</a:t>
            </a:r>
            <a:r>
              <a:rPr lang="en-CA" dirty="0" err="1" smtClean="0">
                <a:latin typeface="Calibri" pitchFamily="34" charset="0"/>
              </a:rPr>
              <a:t>scienceadvice</a:t>
            </a:r>
            <a:endParaRPr lang="en-US" dirty="0">
              <a:latin typeface="Calibri" pitchFamily="34" charset="0"/>
            </a:endParaRPr>
          </a:p>
        </p:txBody>
      </p:sp>
      <p:sp>
        <p:nvSpPr>
          <p:cNvPr id="8" name="Text Box 6"/>
          <p:cNvSpPr txBox="1">
            <a:spLocks noChangeArrowheads="1"/>
          </p:cNvSpPr>
          <p:nvPr/>
        </p:nvSpPr>
        <p:spPr bwMode="auto">
          <a:xfrm>
            <a:off x="5703428" y="5715000"/>
            <a:ext cx="3162300" cy="934133"/>
          </a:xfrm>
          <a:prstGeom prst="rect">
            <a:avLst/>
          </a:prstGeom>
          <a:noFill/>
          <a:ln w="9525" algn="in">
            <a:noFill/>
            <a:miter lim="800000"/>
            <a:headEnd/>
            <a:tailEnd/>
          </a:ln>
          <a:effectLst/>
        </p:spPr>
        <p:txBody>
          <a:bodyPr lIns="36576" tIns="36576" rIns="36576" bIns="36576"/>
          <a:lstStyle/>
          <a:p>
            <a:pPr algn="ctr">
              <a:lnSpc>
                <a:spcPct val="30000"/>
              </a:lnSpc>
              <a:spcBef>
                <a:spcPct val="0"/>
              </a:spcBef>
              <a:spcAft>
                <a:spcPts val="200"/>
              </a:spcAft>
            </a:pPr>
            <a:endParaRPr lang="fr-CA" sz="2400" dirty="0">
              <a:solidFill>
                <a:srgbClr val="000000"/>
              </a:solidFill>
              <a:latin typeface="Calibri" pitchFamily="34" charset="0"/>
            </a:endParaRPr>
          </a:p>
          <a:p>
            <a:pPr algn="ctr">
              <a:spcBef>
                <a:spcPct val="0"/>
              </a:spcBef>
            </a:pPr>
            <a:r>
              <a:rPr lang="fr-CA" b="1" i="1" dirty="0" smtClean="0">
                <a:solidFill>
                  <a:srgbClr val="7A0028"/>
                </a:solidFill>
                <a:latin typeface="Calibri" pitchFamily="34" charset="0"/>
              </a:rPr>
              <a:t>www.scienceadvice.ca</a:t>
            </a:r>
            <a:endParaRPr lang="fr-CA" b="1" i="1" dirty="0">
              <a:solidFill>
                <a:srgbClr val="7A0028"/>
              </a:solidFill>
              <a:latin typeface="Calibri" pitchFamily="34" charset="0"/>
            </a:endParaRPr>
          </a:p>
          <a:p>
            <a:pPr algn="ctr">
              <a:spcBef>
                <a:spcPct val="0"/>
              </a:spcBef>
            </a:pPr>
            <a:r>
              <a:rPr lang="fr-CA" b="1" i="1" dirty="0" smtClean="0">
                <a:solidFill>
                  <a:srgbClr val="7A0028"/>
                </a:solidFill>
                <a:latin typeface="Calibri" pitchFamily="34" charset="0"/>
              </a:rPr>
              <a:t>www.sciencepourlepublic.ca</a:t>
            </a:r>
          </a:p>
          <a:p>
            <a:pPr algn="ctr">
              <a:spcBef>
                <a:spcPct val="0"/>
              </a:spcBef>
            </a:pPr>
            <a:endParaRPr lang="fr-CA" i="1" dirty="0" smtClean="0">
              <a:solidFill>
                <a:srgbClr val="7A0028"/>
              </a:solidFill>
              <a:latin typeface="Calibri" pitchFamily="34" charset="0"/>
            </a:endParaRPr>
          </a:p>
          <a:p>
            <a:pPr algn="ctr">
              <a:spcBef>
                <a:spcPct val="0"/>
              </a:spcBef>
            </a:pPr>
            <a:endParaRPr lang="fr-CA" i="1" dirty="0">
              <a:solidFill>
                <a:srgbClr val="7A0028"/>
              </a:solidFill>
              <a:latin typeface="Calibri" pitchFamily="34" charset="0"/>
            </a:endParaRPr>
          </a:p>
        </p:txBody>
      </p:sp>
      <p:sp>
        <p:nvSpPr>
          <p:cNvPr id="9" name="TextBox 8"/>
          <p:cNvSpPr txBox="1"/>
          <p:nvPr/>
        </p:nvSpPr>
        <p:spPr>
          <a:xfrm>
            <a:off x="478386" y="1302286"/>
            <a:ext cx="5236614" cy="2031325"/>
          </a:xfrm>
          <a:prstGeom prst="rect">
            <a:avLst/>
          </a:prstGeom>
          <a:noFill/>
        </p:spPr>
        <p:txBody>
          <a:bodyPr wrap="square" rtlCol="0">
            <a:spAutoFit/>
          </a:bodyPr>
          <a:lstStyle/>
          <a:p>
            <a:r>
              <a:rPr lang="en-US" sz="2800" dirty="0" smtClean="0"/>
              <a:t>The full report is available for download from the Council’s website, </a:t>
            </a:r>
            <a:r>
              <a:rPr lang="en-US" sz="2800" dirty="0" smtClean="0">
                <a:solidFill>
                  <a:srgbClr val="780028"/>
                </a:solidFill>
                <a:hlinkClick r:id="rId3"/>
              </a:rPr>
              <a:t>www.scienceadvice.ca</a:t>
            </a:r>
            <a:r>
              <a:rPr lang="en-US" sz="2800" dirty="0" smtClean="0"/>
              <a:t> </a:t>
            </a:r>
          </a:p>
          <a:p>
            <a:endParaRPr lang="en-CA" sz="2800" dirty="0"/>
          </a:p>
        </p:txBody>
      </p:sp>
      <p:pic>
        <p:nvPicPr>
          <p:cNvPr id="1028" name="Picture 4" descr="https://encrypted-tbn3.gstatic.com/images?q=tbn:ANd9GcRW3nhIor6RI2rt9qiyU6MC04G2vXAx6G8HVvtF5B9r5QWS4FwB">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6019800"/>
            <a:ext cx="568960" cy="5689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Communications\02 - CORPORATE COMMS\02-3 Council Website\02-3-5 Social Media\Report Covers for Facebook\25. Sci-Culture\SciCult-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2089" y="1311811"/>
            <a:ext cx="2864978" cy="42974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3333611"/>
            <a:ext cx="5474828" cy="1338828"/>
          </a:xfrm>
          <a:prstGeom prst="rect">
            <a:avLst/>
          </a:prstGeom>
          <a:noFill/>
        </p:spPr>
        <p:txBody>
          <a:bodyPr wrap="square" rtlCol="0">
            <a:spAutoFit/>
          </a:bodyPr>
          <a:lstStyle/>
          <a:p>
            <a:r>
              <a:rPr lang="en-CA" dirty="0" smtClean="0"/>
              <a:t>Council Contact: Cathleen Meechan, cathleen.meechan@scienceadvice.ca</a:t>
            </a:r>
          </a:p>
          <a:p>
            <a:r>
              <a:rPr lang="en-CA" dirty="0" smtClean="0"/>
              <a:t>SMCC Contact: Tyler Irving, tyler.irving@sciencemedia.ca</a:t>
            </a:r>
            <a:endParaRPr lang="en-US" dirty="0"/>
          </a:p>
        </p:txBody>
      </p:sp>
    </p:spTree>
    <p:extLst>
      <p:ext uri="{BB962C8B-B14F-4D97-AF65-F5344CB8AC3E}">
        <p14:creationId xmlns:p14="http://schemas.microsoft.com/office/powerpoint/2010/main" val="16266892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994789" y="2658865"/>
            <a:ext cx="4217217" cy="830997"/>
          </a:xfrm>
          <a:prstGeom prst="rect">
            <a:avLst/>
          </a:prstGeom>
          <a:noFill/>
          <a:ln w="9525">
            <a:noFill/>
            <a:miter lim="800000"/>
            <a:headEnd/>
            <a:tailEnd/>
          </a:ln>
          <a:effectLst/>
        </p:spPr>
        <p:txBody>
          <a:bodyPr wrap="square">
            <a:spAutoFit/>
          </a:bodyPr>
          <a:lstStyle/>
          <a:p>
            <a:pPr>
              <a:spcBef>
                <a:spcPct val="0"/>
              </a:spcBef>
            </a:pPr>
            <a:endParaRPr lang="en-US" sz="2400" dirty="0">
              <a:solidFill>
                <a:srgbClr val="7A0028"/>
              </a:solidFill>
              <a:latin typeface="Frutiger 57Cn" pitchFamily="34" charset="0"/>
            </a:endParaRPr>
          </a:p>
          <a:p>
            <a:pPr>
              <a:spcBef>
                <a:spcPct val="0"/>
              </a:spcBef>
            </a:pPr>
            <a:endParaRPr lang="en-US" sz="2400" dirty="0">
              <a:solidFill>
                <a:srgbClr val="7A0028"/>
              </a:solidFill>
              <a:latin typeface="Frutiger 57Cn" pitchFamily="34" charset="0"/>
            </a:endParaRPr>
          </a:p>
        </p:txBody>
      </p:sp>
      <p:sp>
        <p:nvSpPr>
          <p:cNvPr id="30725" name="Text Box 5"/>
          <p:cNvSpPr txBox="1">
            <a:spLocks noChangeArrowheads="1"/>
          </p:cNvSpPr>
          <p:nvPr/>
        </p:nvSpPr>
        <p:spPr bwMode="auto">
          <a:xfrm>
            <a:off x="0" y="-76200"/>
            <a:ext cx="9144000" cy="954107"/>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spcBef>
                <a:spcPct val="0"/>
              </a:spcBef>
            </a:pPr>
            <a:r>
              <a:rPr lang="en-US" sz="2800" b="1" dirty="0" smtClean="0">
                <a:solidFill>
                  <a:schemeClr val="bg1"/>
                </a:solidFill>
                <a:effectLst>
                  <a:outerShdw blurRad="38100" dist="38100" dir="2700000" algn="tl">
                    <a:srgbClr val="000000"/>
                  </a:outerShdw>
                </a:effectLst>
                <a:latin typeface="Calibri" pitchFamily="34" charset="0"/>
              </a:rPr>
              <a:t>Canadians rank highly when it comes to science knowledge, attitudes &amp; engagement</a:t>
            </a:r>
            <a:endParaRPr lang="en-US" sz="2800" b="1" dirty="0">
              <a:solidFill>
                <a:schemeClr val="bg1"/>
              </a:solidFill>
              <a:effectLst>
                <a:outerShdw blurRad="38100" dist="38100" dir="2700000" algn="tl">
                  <a:srgbClr val="000000"/>
                </a:outerShdw>
              </a:effectLst>
              <a:latin typeface="Calibri" pitchFamily="34" charset="0"/>
            </a:endParaRPr>
          </a:p>
        </p:txBody>
      </p:sp>
      <p:sp>
        <p:nvSpPr>
          <p:cNvPr id="30726" name="Text Box 6"/>
          <p:cNvSpPr txBox="1">
            <a:spLocks noChangeArrowheads="1"/>
          </p:cNvSpPr>
          <p:nvPr/>
        </p:nvSpPr>
        <p:spPr bwMode="auto">
          <a:xfrm>
            <a:off x="1057995" y="4736635"/>
            <a:ext cx="3469001" cy="303336"/>
          </a:xfrm>
          <a:prstGeom prst="rect">
            <a:avLst/>
          </a:prstGeom>
          <a:noFill/>
          <a:ln w="9525">
            <a:noFill/>
            <a:miter lim="800000"/>
            <a:headEnd/>
            <a:tailEnd/>
          </a:ln>
          <a:effectLst/>
        </p:spPr>
        <p:txBody>
          <a:bodyPr wrap="square">
            <a:spAutoFit/>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319" y="1600200"/>
            <a:ext cx="3824931" cy="254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6700" y="5410200"/>
            <a:ext cx="8610600" cy="1338828"/>
          </a:xfrm>
          <a:prstGeom prst="rect">
            <a:avLst/>
          </a:prstGeom>
          <a:noFill/>
        </p:spPr>
        <p:txBody>
          <a:bodyPr wrap="square" rtlCol="0">
            <a:spAutoFit/>
          </a:bodyPr>
          <a:lstStyle/>
          <a:p>
            <a:r>
              <a:rPr lang="en-CA" b="1" i="1" dirty="0">
                <a:solidFill>
                  <a:srgbClr val="6B0000"/>
                </a:solidFill>
              </a:rPr>
              <a:t>“Canadians perform well across a range of science culture indicators. However, it is important that we continue to strive for a society that looks to science to help inform our decisions and broaden our world view.” </a:t>
            </a:r>
            <a:endParaRPr lang="en-CA" b="1" i="1" dirty="0" smtClean="0">
              <a:solidFill>
                <a:srgbClr val="6B0000"/>
              </a:solidFill>
            </a:endParaRPr>
          </a:p>
          <a:p>
            <a:r>
              <a:rPr lang="en-CA" b="1" i="1" dirty="0" smtClean="0">
                <a:solidFill>
                  <a:srgbClr val="6B0000"/>
                </a:solidFill>
              </a:rPr>
              <a:t>Dr</a:t>
            </a:r>
            <a:r>
              <a:rPr lang="en-CA" b="1" i="1" dirty="0">
                <a:solidFill>
                  <a:srgbClr val="6B0000"/>
                </a:solidFill>
              </a:rPr>
              <a:t>. Arthur Carty, O.C., Expert Panel </a:t>
            </a:r>
            <a:r>
              <a:rPr lang="en-CA" b="1" i="1" dirty="0" smtClean="0">
                <a:solidFill>
                  <a:srgbClr val="6B0000"/>
                </a:solidFill>
              </a:rPr>
              <a:t>Chair</a:t>
            </a:r>
            <a:endParaRPr lang="en-CA" dirty="0">
              <a:solidFill>
                <a:srgbClr val="6B0000"/>
              </a:solidFill>
            </a:endParaRPr>
          </a:p>
        </p:txBody>
      </p:sp>
      <p:pic>
        <p:nvPicPr>
          <p:cNvPr id="13" name="Picture 12" descr="http://www.festivaleureka.ca/documents/eureka/RL1_3497%20©%20Roland%20Loren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371599"/>
            <a:ext cx="3200400" cy="1837891"/>
          </a:xfrm>
          <a:prstGeom prst="rect">
            <a:avLst/>
          </a:prstGeom>
          <a:noFill/>
          <a:ln>
            <a:noFill/>
          </a:ln>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2996004"/>
            <a:ext cx="2885479" cy="23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0455" y="3093413"/>
            <a:ext cx="2398690" cy="133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99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533400" y="1600200"/>
            <a:ext cx="4724400" cy="822325"/>
          </a:xfrm>
          <a:prstGeom prst="rect">
            <a:avLst/>
          </a:prstGeom>
          <a:noFill/>
          <a:ln w="9525">
            <a:noFill/>
            <a:miter lim="800000"/>
            <a:headEnd/>
            <a:tailEnd/>
          </a:ln>
          <a:effectLst/>
        </p:spPr>
        <p:txBody>
          <a:bodyPr>
            <a:spAutoFit/>
          </a:bodyPr>
          <a:lstStyle/>
          <a:p>
            <a:pPr>
              <a:spcBef>
                <a:spcPct val="0"/>
              </a:spcBef>
            </a:pPr>
            <a:endParaRPr lang="en-US" sz="2400" dirty="0">
              <a:solidFill>
                <a:srgbClr val="7A0028"/>
              </a:solidFill>
              <a:latin typeface="Frutiger 57Cn" pitchFamily="34" charset="0"/>
            </a:endParaRPr>
          </a:p>
          <a:p>
            <a:pPr>
              <a:spcBef>
                <a:spcPct val="0"/>
              </a:spcBef>
            </a:pPr>
            <a:endParaRPr lang="en-US" sz="2400" dirty="0">
              <a:solidFill>
                <a:srgbClr val="7A0028"/>
              </a:solidFill>
              <a:latin typeface="Frutiger 57Cn" pitchFamily="34" charset="0"/>
            </a:endParaRPr>
          </a:p>
        </p:txBody>
      </p:sp>
      <p:sp>
        <p:nvSpPr>
          <p:cNvPr id="30725" name="Text Box 5"/>
          <p:cNvSpPr txBox="1">
            <a:spLocks noChangeArrowheads="1"/>
          </p:cNvSpPr>
          <p:nvPr/>
        </p:nvSpPr>
        <p:spPr bwMode="auto">
          <a:xfrm>
            <a:off x="0" y="228600"/>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spcBef>
                <a:spcPct val="0"/>
              </a:spcBef>
            </a:pPr>
            <a:r>
              <a:rPr lang="en-US" sz="4000" dirty="0" smtClean="0">
                <a:solidFill>
                  <a:schemeClr val="bg1"/>
                </a:solidFill>
                <a:effectLst>
                  <a:outerShdw blurRad="38100" dist="38100" dir="2700000" algn="tl">
                    <a:srgbClr val="000000"/>
                  </a:outerShdw>
                </a:effectLst>
                <a:latin typeface="Calibri" pitchFamily="34" charset="0"/>
              </a:rPr>
              <a:t>Defining Science Culture</a:t>
            </a:r>
            <a:endParaRPr lang="en-US" sz="4000" dirty="0">
              <a:solidFill>
                <a:schemeClr val="bg1"/>
              </a:solidFill>
              <a:effectLst>
                <a:outerShdw blurRad="38100" dist="38100" dir="2700000" algn="tl">
                  <a:srgbClr val="000000"/>
                </a:outerShdw>
              </a:effectLst>
              <a:latin typeface="Calibri" pitchFamily="34" charset="0"/>
            </a:endParaRPr>
          </a:p>
        </p:txBody>
      </p:sp>
      <p:sp>
        <p:nvSpPr>
          <p:cNvPr id="30729" name="Text Box 9"/>
          <p:cNvSpPr txBox="1">
            <a:spLocks noChangeArrowheads="1"/>
          </p:cNvSpPr>
          <p:nvPr/>
        </p:nvSpPr>
        <p:spPr bwMode="auto">
          <a:xfrm>
            <a:off x="4572000" y="1371600"/>
            <a:ext cx="4191000" cy="366713"/>
          </a:xfrm>
          <a:prstGeom prst="rect">
            <a:avLst/>
          </a:prstGeom>
          <a:noFill/>
          <a:ln w="9525">
            <a:noFill/>
            <a:miter lim="800000"/>
            <a:headEnd/>
            <a:tailEnd/>
          </a:ln>
          <a:effectLst/>
        </p:spPr>
        <p:txBody>
          <a:bodyPr>
            <a:spAutoFit/>
          </a:bodyPr>
          <a:lstStyle/>
          <a:p>
            <a:endParaRPr lang="en-US" dirty="0"/>
          </a:p>
        </p:txBody>
      </p:sp>
      <p:sp>
        <p:nvSpPr>
          <p:cNvPr id="2" name="TextBox 1"/>
          <p:cNvSpPr txBox="1"/>
          <p:nvPr/>
        </p:nvSpPr>
        <p:spPr>
          <a:xfrm>
            <a:off x="1143000" y="1623477"/>
            <a:ext cx="6858000" cy="3539430"/>
          </a:xfrm>
          <a:prstGeom prst="rect">
            <a:avLst/>
          </a:prstGeom>
          <a:noFill/>
        </p:spPr>
        <p:txBody>
          <a:bodyPr wrap="square" rtlCol="0">
            <a:spAutoFit/>
          </a:bodyPr>
          <a:lstStyle/>
          <a:p>
            <a:r>
              <a:rPr lang="en-CA" sz="2800" b="1" i="1" dirty="0" smtClean="0"/>
              <a:t>A </a:t>
            </a:r>
            <a:r>
              <a:rPr lang="en-CA" sz="2800" b="1" i="1" dirty="0"/>
              <a:t>society has a strong science culture when it embraces discovery </a:t>
            </a:r>
            <a:r>
              <a:rPr lang="en-CA" sz="2800" b="1" i="1" dirty="0" smtClean="0"/>
              <a:t>&amp; </a:t>
            </a:r>
            <a:r>
              <a:rPr lang="en-CA" sz="2800" b="1" i="1" dirty="0"/>
              <a:t>supports the use of scientific knowledge </a:t>
            </a:r>
            <a:r>
              <a:rPr lang="en-CA" sz="2800" b="1" i="1" dirty="0" smtClean="0"/>
              <a:t>&amp; </a:t>
            </a:r>
            <a:r>
              <a:rPr lang="en-CA" sz="2800" b="1" i="1" dirty="0"/>
              <a:t>methodology.</a:t>
            </a:r>
            <a:r>
              <a:rPr lang="en-CA" sz="2800" i="1" dirty="0"/>
              <a:t> </a:t>
            </a:r>
            <a:r>
              <a:rPr lang="en-CA" sz="2800" i="1" dirty="0">
                <a:solidFill>
                  <a:schemeClr val="bg2"/>
                </a:solidFill>
              </a:rPr>
              <a:t>Such a culture encourages the education and training of a highly skilled workforce and the development of an innovative knowledge-based economy. </a:t>
            </a:r>
          </a:p>
        </p:txBody>
      </p:sp>
    </p:spTree>
    <p:extLst>
      <p:ext uri="{BB962C8B-B14F-4D97-AF65-F5344CB8AC3E}">
        <p14:creationId xmlns:p14="http://schemas.microsoft.com/office/powerpoint/2010/main" val="425705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0" y="228600"/>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spcBef>
                <a:spcPct val="0"/>
              </a:spcBef>
            </a:pPr>
            <a:r>
              <a:rPr lang="en-US" sz="4000" dirty="0" smtClean="0">
                <a:solidFill>
                  <a:schemeClr val="bg1"/>
                </a:solidFill>
                <a:effectLst>
                  <a:outerShdw blurRad="38100" dist="38100" dir="2700000" algn="tl">
                    <a:srgbClr val="000000"/>
                  </a:outerShdw>
                </a:effectLst>
                <a:latin typeface="Calibri" pitchFamily="34" charset="0"/>
              </a:rPr>
              <a:t>Assessing Science Culture</a:t>
            </a:r>
            <a:endParaRPr lang="en-US" sz="4000" dirty="0">
              <a:solidFill>
                <a:schemeClr val="bg1"/>
              </a:solidFill>
              <a:effectLst>
                <a:outerShdw blurRad="38100" dist="38100" dir="2700000" algn="tl">
                  <a:srgbClr val="000000"/>
                </a:outerShdw>
              </a:effectLst>
              <a:latin typeface="Calibri" pitchFamily="34" charset="0"/>
            </a:endParaRPr>
          </a:p>
        </p:txBody>
      </p:sp>
      <p:sp>
        <p:nvSpPr>
          <p:cNvPr id="30726" name="Text Box 6"/>
          <p:cNvSpPr txBox="1">
            <a:spLocks noChangeArrowheads="1"/>
          </p:cNvSpPr>
          <p:nvPr/>
        </p:nvSpPr>
        <p:spPr bwMode="auto">
          <a:xfrm>
            <a:off x="609600" y="3657600"/>
            <a:ext cx="3886200" cy="366713"/>
          </a:xfrm>
          <a:prstGeom prst="rect">
            <a:avLst/>
          </a:prstGeom>
          <a:noFill/>
          <a:ln w="9525">
            <a:noFill/>
            <a:miter lim="800000"/>
            <a:headEnd/>
            <a:tailEnd/>
          </a:ln>
          <a:effectLst/>
        </p:spPr>
        <p:txBody>
          <a:bodyPr>
            <a:spAutoFit/>
          </a:bodyPr>
          <a:lstStyle/>
          <a:p>
            <a:endParaRPr lang="en-US" dirty="0"/>
          </a:p>
        </p:txBody>
      </p:sp>
      <p:sp>
        <p:nvSpPr>
          <p:cNvPr id="30729" name="Text Box 9"/>
          <p:cNvSpPr txBox="1">
            <a:spLocks noChangeArrowheads="1"/>
          </p:cNvSpPr>
          <p:nvPr/>
        </p:nvSpPr>
        <p:spPr bwMode="auto">
          <a:xfrm>
            <a:off x="4572000" y="1371600"/>
            <a:ext cx="4191000" cy="366713"/>
          </a:xfrm>
          <a:prstGeom prst="rect">
            <a:avLst/>
          </a:prstGeom>
          <a:noFill/>
          <a:ln w="9525">
            <a:noFill/>
            <a:miter lim="800000"/>
            <a:headEnd/>
            <a:tailEnd/>
          </a:ln>
          <a:effectLst/>
        </p:spPr>
        <p:txBody>
          <a:bodyPr>
            <a:spAutoFit/>
          </a:bodyPr>
          <a:lstStyle/>
          <a:p>
            <a:endParaRPr lang="en-US" dirty="0"/>
          </a:p>
        </p:txBody>
      </p:sp>
      <p:sp>
        <p:nvSpPr>
          <p:cNvPr id="7" name="Rectangle 6"/>
          <p:cNvSpPr/>
          <p:nvPr/>
        </p:nvSpPr>
        <p:spPr>
          <a:xfrm>
            <a:off x="304801" y="1049005"/>
            <a:ext cx="7924800" cy="941796"/>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US" sz="2400" b="1" dirty="0" smtClean="0">
                <a:solidFill>
                  <a:srgbClr val="6B0000"/>
                </a:solidFill>
                <a:effectLst/>
                <a:latin typeface="Calibri"/>
                <a:ea typeface="Calibri"/>
                <a:cs typeface="Times New Roman"/>
              </a:rPr>
              <a:t>Science culture is multidimensional and has four key dimensions.</a:t>
            </a:r>
          </a:p>
        </p:txBody>
      </p:sp>
      <p:graphicFrame>
        <p:nvGraphicFramePr>
          <p:cNvPr id="2" name="Diagram 1"/>
          <p:cNvGraphicFramePr/>
          <p:nvPr>
            <p:extLst>
              <p:ext uri="{D42A27DB-BD31-4B8C-83A1-F6EECF244321}">
                <p14:modId xmlns:p14="http://schemas.microsoft.com/office/powerpoint/2010/main" val="1848130316"/>
              </p:ext>
            </p:extLst>
          </p:nvPr>
        </p:nvGraphicFramePr>
        <p:xfrm>
          <a:off x="304800" y="1642604"/>
          <a:ext cx="8305800" cy="4605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94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A2B68D7-143F-4442-AF56-A4402E76F0B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6CAAD390-B823-4DB6-9DAE-551A1206D4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4679F89D-7C67-4D2A-B8DC-F1922D6E78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5E019B99-9C77-4286-9884-26C5E0DC963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0" y="228600"/>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spcBef>
                <a:spcPct val="0"/>
              </a:spcBef>
            </a:pPr>
            <a:r>
              <a:rPr lang="en-US" sz="4000" dirty="0" smtClean="0">
                <a:solidFill>
                  <a:schemeClr val="bg1"/>
                </a:solidFill>
                <a:effectLst>
                  <a:outerShdw blurRad="38100" dist="38100" dir="2700000" algn="tl">
                    <a:srgbClr val="000000"/>
                  </a:outerShdw>
                </a:effectLst>
                <a:latin typeface="Calibri" pitchFamily="34" charset="0"/>
              </a:rPr>
              <a:t>The Panel’s Survey</a:t>
            </a:r>
            <a:endParaRPr lang="en-US" sz="4000" dirty="0">
              <a:solidFill>
                <a:schemeClr val="bg1"/>
              </a:solidFill>
              <a:effectLst>
                <a:outerShdw blurRad="38100" dist="38100" dir="2700000" algn="tl">
                  <a:srgbClr val="000000"/>
                </a:outerShdw>
              </a:effectLst>
              <a:latin typeface="Calibri" pitchFamily="34" charset="0"/>
            </a:endParaRPr>
          </a:p>
        </p:txBody>
      </p:sp>
      <p:sp>
        <p:nvSpPr>
          <p:cNvPr id="7" name="TextBox 6"/>
          <p:cNvSpPr txBox="1"/>
          <p:nvPr/>
        </p:nvSpPr>
        <p:spPr>
          <a:xfrm>
            <a:off x="165099" y="1219200"/>
            <a:ext cx="4025901" cy="5478423"/>
          </a:xfrm>
          <a:prstGeom prst="rect">
            <a:avLst/>
          </a:prstGeom>
          <a:noFill/>
        </p:spPr>
        <p:txBody>
          <a:bodyPr wrap="square" rtlCol="0">
            <a:spAutoFit/>
          </a:bodyPr>
          <a:lstStyle/>
          <a:p>
            <a:pPr lvl="0">
              <a:spcBef>
                <a:spcPts val="1200"/>
              </a:spcBef>
            </a:pPr>
            <a:r>
              <a:rPr lang="en-CA" sz="2000" b="1" dirty="0" smtClean="0"/>
              <a:t>Survey of over 2,000 randomly-selected Canadians</a:t>
            </a:r>
          </a:p>
          <a:p>
            <a:pPr marL="514350" lvl="0" indent="-514350">
              <a:spcBef>
                <a:spcPts val="1200"/>
              </a:spcBef>
              <a:buFont typeface="Arial" panose="020B0604020202020204" pitchFamily="34" charset="0"/>
              <a:buChar char="•"/>
            </a:pPr>
            <a:r>
              <a:rPr lang="en-CA" sz="2000" dirty="0" smtClean="0"/>
              <a:t>Carried out in April, 2013</a:t>
            </a:r>
          </a:p>
          <a:p>
            <a:pPr marL="514350" lvl="0" indent="-514350">
              <a:spcBef>
                <a:spcPts val="1200"/>
              </a:spcBef>
              <a:buFont typeface="Arial" panose="020B0604020202020204" pitchFamily="34" charset="0"/>
              <a:buChar char="•"/>
            </a:pPr>
            <a:r>
              <a:rPr lang="en-CA" sz="2000" dirty="0" smtClean="0"/>
              <a:t>Conducted by EKOS Research, Inc.</a:t>
            </a:r>
          </a:p>
          <a:p>
            <a:pPr marL="514350" lvl="0" indent="-514350">
              <a:spcBef>
                <a:spcPts val="1200"/>
              </a:spcBef>
              <a:buFont typeface="Arial" panose="020B0604020202020204" pitchFamily="34" charset="0"/>
              <a:buChar char="•"/>
            </a:pPr>
            <a:r>
              <a:rPr lang="en-CA" sz="2000" dirty="0" smtClean="0"/>
              <a:t>Included combination of landline, mobile, and internet respondents</a:t>
            </a:r>
          </a:p>
          <a:p>
            <a:pPr marL="514350" indent="-514350">
              <a:spcBef>
                <a:spcPts val="1200"/>
              </a:spcBef>
              <a:buFont typeface="Arial" panose="020B0604020202020204" pitchFamily="34" charset="0"/>
              <a:buChar char="•"/>
            </a:pPr>
            <a:r>
              <a:rPr lang="en-CA" sz="2000" dirty="0" smtClean="0"/>
              <a:t>Results </a:t>
            </a:r>
            <a:r>
              <a:rPr lang="en-CA" sz="2000" dirty="0"/>
              <a:t>weighted by age, region, gender, and education to be representative of the national population.</a:t>
            </a:r>
          </a:p>
          <a:p>
            <a:pPr marL="514350" indent="-514350">
              <a:spcBef>
                <a:spcPts val="1200"/>
              </a:spcBef>
              <a:buFont typeface="Arial" panose="020B0604020202020204" pitchFamily="34" charset="0"/>
              <a:buChar char="•"/>
            </a:pPr>
            <a:r>
              <a:rPr lang="en-CA" sz="2000" dirty="0"/>
              <a:t>Accurate nationally +/- 2.2% at 95% confidence </a:t>
            </a:r>
            <a:r>
              <a:rPr lang="en-CA" sz="2000" dirty="0" smtClean="0"/>
              <a:t>interval</a:t>
            </a:r>
            <a:endParaRPr lang="en-CA" sz="2000" dirty="0"/>
          </a:p>
        </p:txBody>
      </p:sp>
      <p:sp>
        <p:nvSpPr>
          <p:cNvPr id="2" name="AutoShape 4" descr="data:image/jpeg;base64,/9j/4AAQSkZJRgABAQAAAQABAAD/2wCEAAkGBxMREhUUEhQWFhUXFxUYFxgYGRcXGBoVGBYYGB0dFxoYHiggGx0lHRsaITIiJikrLi4uGB8zODMsNygtLisBCgoKDg0OGxAQGy8kICYsNCw0Nzg4LDQvNCwsLCwsNCwsLC8sLy4sNDAsLCwsLCwsLDQsLCwsLCw0LCwsLCwsLP/AABEIALQBGAMBIgACEQEDEQH/xAAbAAEAAgMBAQAAAAAAAAAAAAAABQYDBAcCAf/EAEAQAAEDAgQDBgIHBwMEAwAAAAEAAhEDIQQFEjFBUWEGEyJxgZEyoSNCUnKx0fAHFGKissHCgpLhQ1Pi8RYzY//EABkBAQADAQEAAAAAAAAAAAAAAAACAwQBBf/EACsRAAICAQQBAwMEAwEAAAAAAAABAhEDBBIhMUETIlFhcfAUMsHhQoGhkf/aAAwDAQACEQMRAD8A7iiIgCIiAIoLtFn/AO7FrWAOeYJB2DfzPBTOGrB7Gvbs5ocPIiVJwaSbIqcXJxXaMiIiiSCpfaHP3tr/AEFXwtaAQAC3UCZ334XCnu02Iq06DnUon6xvIabS3r14Ln2Gwz6rtLGlzjyv6k8B1K1afGn7mY9VlaqEezoGUdoKdctYLPLZI4SNwDx5+Sl1zrDinh6oA1VazXQADop69ok+J17cArzhsxpv1Q4Swhrx9lx4dRNp2sq8uNRdx6LMOVyVS7NxFEZjnOhxZSaKj2uaHskhwDouLQbkeUhbOb4x1Km57G6i0SRMAC5JPoD6qvY+PqW748/Q3kVcfmtU4OpVgsd9S4J0lwGrYDiYtwHmtXsfjK1ao4vqOcxjYgx8TjaeexU/Se1v4IestyivJbURFUXBERAEREAREQBERAEREAREQBERAEREAREQBERAFoZzmTcPTLzc7NHN35Lcr1WsaXOMNAknkAubZ5mhxNTVs0WYOQ69T+tldhxb39CjPm9OPHZp4iu6o4vcZc4yT1U1g83dTouoio5rmglrhp3uS2TwmAI68FB0X6XA8v18t0qsg87AjyIlb5RT4Z5sZuPKLY7tGWDSarNQaPhY6oCYH1i8ST7WK3cv7RCs+jTbOoyXmIEBrredgbKhrLhq7qbg9hhw2KrenjRbHUyT+h1DEU21mPZqsQ5jtJEiRBHQ3UeMooYelVjU1rmQ9wLi7SAdt447BVbAdoqzO7YwN0gwQZOsuNy5xuDfh/wrnTx7KtE1KfjGk+HqB8JHPossoTx8eDZDJDJz5Od46jSafoqusSbaHNhvC7tz6L7g8W9jKjWuhpadURefAL7x4tlKfvmFqm+HaJ403Frh1DCA024AlRNWnoD4u0kNaTF2yTNrcG+62p2qaPPap3F/+WTGEx7TjqdQOBDwwON/idTDSL/xQp7tHlT6jXvouIcWhrm8HtBJi+xufOVRcHX7uox8Tpc10c4MrpmXZhTrt1UzI4jiD1HBZ86cGpI1adrInF/cqWQUXOoV21SW0jTBaXRp1GwM9NLbTaFbMpYwUmaHNcNLRqbHiIETZRnaymGYUhh0DULNEAh0yLbAkyozsNjoc6jBgy8HkYAII5dVCSc4Oa+ScGsc1B/BckRaVfNqLH9254D7WM8drxCzpN9GptLs3UXwFfVw6EREAREQBERAEREAREQBERAEREAREQBEVf7V5z3LO7YfpHj/AGt5+Z2HqVKEXJ0iM5qEbZD9rs57x3csPgafEftOHDyH4+SrSLFD+i9OEVBUjyJzc5WzNCy4r4utpHI8h5cuG3BYqDy0gncL1WZpcRyJHzUvJDweERS+W0qNYhnc1C6PqPF4bedQgGxgdYXJSpWdjHc6I7DfF1IcB5kED9c4WbLczqYck0zEiCCJB9OYVizjs8xlP6Gi97jHi13aerePoq5i6Ra4z8bTD4P1gfiB6n5+YUIzjkRZKEsbJ7Msvq4ijTc3DBlXUQ+AGEiJBgxIPyKiqfZ+ufiaKbRu57g1o8ys+H7U4lgjU13Vwk+4In1UrludnE06rKrGue1pe3wktJaCQCItBA3N1XeSC6VFtYsj7dkTWyAloOHe2tAAeGnZxky2YBbsOc/Kz9ncGxrQ/ue6eJbf4iDBk32mYngAqng8/q036hpIiNMAMAExpDYiJO3Mqxs7Y0dIJY/VxADT85UcscjVdksMsSd9GvVzkuxL6NZp7mpDQHtIItYxyLv7LQzcnBViaDTTDmkSfFNxOnULQfNSDc7bUrscyqQC8NNOo0aWtidTXcDYjf6yrmdYupVquNWNTSWwNhpJED1XccOaquDmWftu7d8MuVHtADVos0+GrTa4GbhxJEEekKH7dFutkNGogy7mAYgjoVAYDGOo1G1G3LdgdoIII+ZW9nmNZiazS0hjdAEumAbuOwncx1XY4dk010cln342n3Zaexrm/u4AfqgmRAGknhbccZPNTqqHY3LKjKr3usANA5OJgyDxERfqresuZJTdGzA24K0ERFUXBERAEREAREQBERAEREAREQBERAFz3tVl7qVUuc/V3hcRzAEWPC0gDyXQlVO2+AxFV1E4dpfGsObbTB0wXSR7i4ur9PKpmfVRvGU1Fu5jl7qLxTfAeWhwaDMgkjwmBquDaAeh3WmvQTT5R5bTTpnxZcV8buhjz02k9TErw0wQeR47eq94geI8jDhPI3/49E8jwYlKZTnLqALQAA7d4aDUA6EmD0nZQ/c9T7p3PV3uuSW5UyUZbXaZPYvtHVLgabnNAbphztWrfxOsBq/JRFN5Bn3niOIKwdz1PvdO56n3SMUukJTcnbZtOozdkke5HR0fjsfkPuExTqbiWndrmm5FnCOHv5gLWpN03BPS+0clsEtdf4T5S35XHlBT7nPqjCiy9wT8MO+6ZPtv8lge0nYwu2cozUapY4OESCCJEi3MLzUeXEkmSSST1Kw6Hfa+QXtjTF7oDeweX97AbUp6zswlwcTO0kaZ6SpbJqVTD06zq1M92NAc17RcueASJF4F7WKgMPQdUcGsBc4zAG9hP4BWnA5eaWDrmtLHPsAbm1m25lxjnsqcrrhsvwq3aXV/boncqzOk+WsqtcRsI0wOnMclJrnGR5McRUex2pmkGTHwvmwcD6+yueU0sS06azmFgaACNRcSLS4n9XWXLjjF8M24cspLlEoi1MRU0EvqPaym2DJOm9wdc2I2haWZdpMPRpmp3jH2kNY5rnOvHhE8+KqUW+i1zjHtkwih8m7R4fFQKbofvodZw39DtwJUsHiYkTySUXF00djOMlaZ6RfAZuFG4POqVRzmEgPa9zCDxcCRY84vG91xJvo65JdkmiIuHQiIgCIiAIiIAiIgCIiA5v8AtQw8VqT/ALVMt/2On/P5KtUMzcLPGsc5hw/1cfWfRWv9qbhroDjpqexLI/Aqir2NOrxKzwtU9uaVfnBPUKjX/A6T9k2d7cfQlbLWh+lswR4YItOoncX3PJVhb2HzSo0iYfBBGqSbfxCHekwpyxvwQjkXkkUWCnj6bt5Yet2+7RPyW4GOadQ4QZaQYO4uNioPgmuejw2JEzE3jeOMdVKdoctbQcw0yTTe0OaSQb8RI6QfVZspx2GLw7EMOsX13c1xiJe3n14m6lsf2oosDW0WNeALSC0NI2gEfgqJTnuVI0RhDY7kv5IVnZ6r3XePLaYsRqkbmBMC0/qFEvbBI5Ejnt1Cy4zFvquL3mSfbyA4BYFbFS8lUnH/ABQWbEmdM3OkSffdYVlr7j7rf6QukfBiWXD4h1M6mHSYInod91iWxgMKa1RtMbuMeQ3J9pR1XIV3wWjsq19Sp3jqNMNDTFQNDTqs0/DvNybceVlbC0HdeKFEMaGtEAAAeQELIvLnPc7PYxw2Ro1X4YMFR1JoFR4J83gQJWLJ6FVlP6Z+qo5xcbyBPBvT8yt9FHc6oltV2V3Ncnq4vCGnWcG1Q4uBEaZBdpmOBBjouSNM3XfHCVyjt5lbKGJlhEVBr0CBpMxsOBMkevJb9Hl5cX9zztdh4U19iuseWkFpII2IJBHkRsrN2JzVmHq6qlT/AO0hhbBMEkEPc8mAJJncqrots4KcaZ5+PI4SUkd5pkEAtiIERtHRcy7Z41zMW99JwhwDDMO8VOzmw4eHfhuHTxWvl/aWox9atqDSWMZTpDVomwGlpNmtDTP3uqr9eqXuc47uJcfMmeKyYNM4SbZt1OqU4JRL/lXaksDW+F1KYmTLW2gRuHWdvuTawVwwGNZWYHsJLTO4I2MceoXG8qrgFzXEAOAIJsA5sxJ4WJHsrLgs8r0AGtcC3cT4gRt4TytwKjm0y/xJ6fVNL3dHSEVL/wDmD+7A0jvIuY8M6uU/Z+azUc/qUQx1Y6jVOrTsKdKYBAAJJN9zwWX0JmxamDLcirmUdpu+rGmWANM6SJO32uVlY1XKDi6ZZCcZq4hERRJhERAERaOV5o2u2QC0xOlwh2kkhrvJ0SF2nVnLV0Vz9pGVCpRFcfFSserHED5GD7rmivv7R89aGnDHclh3IA4iTx8tuMyIXP8Avm8wvV0lrHyeLrKeVuP4z2i896Oa+d83mPdabRlpmxhqYc4A7bn7oEu+QK+Gu7UXgkOJJkEje9oXuiYY53OGD18RI9BH+tYEHSN1uZ1OJDvvAE+rhDvms7MzafiYR1abezvzUWvVMiRqBIkSAYJE3g8DC44I6py+Sfw2mo0vaSGggEuaRBP3dS99zyc0+sf1AKRw2fllNrcPTYyleGuaHEgWl54ukE+y08VjTU+JrNX2g0Nd/LAPtKzXK+jU1GuzF+7u6Hyc0/gVlxGHfI8J+Fn9AWqsuI3/ANLP6GqXJzij7+7O5fMfmp3sZhJrlzo8LCRdpuSBsDyJVcUx2VxraNeXTDmubbnY39vmoZU3B0TwtKas6Ki1MszBmIYHsmJIg2II4Fba8xqnTPXTTVoIiLh0Kjdtey+IxFY1qRa8aGjRMOETtNjuTuN1eUVmPI8ctyK8uKOSO2RwRzSCQbEWIO4I5r4rx+0HICHnEU9IaR9IJDTrncDiSNxvbiqOvYxZFkjuR4OXE8cnFhERWFZsUsDUcA5rSQZg2ixi5m1+cKVw1LQwNJBOonwzaQ0XPE24e6+4WoX0mRfQ2D0gxeP4Q2/SOC+qmUm+GXxilyjJRLQfGCRewOkm1rwYutjNMWKr5aNLQ1rWN5NA29591hxFHSTeGgEkngAY4b8NuYG6i8RmR2py0faPxHy+z6X6qCjudonKW1UyRYfG2mNRqOMBrBJB/ijlvG4i8LomVY4d4+hf6EMaLbiACSZ5/ITxVQ/ZfhmmpWeRJa1gaeWrVMecBS2b4o4XGPqf9ykdNpGoNgSOPiaP9yzZ/dNw+F/016duMFk+X/zn+S3FwG6AyqHmfaZ1Wl3bWlsgBziQSbeIQBF7fPZMuz+o2kW6JFMUy3SDA0uE6zOxHzVP6eVWaP1ULovqKN7P4xtWiC0k3dIO4lxIB8gQvioap0aIvcrRJqOy2hooANDS4hzjaAXul178zzUivLWgbCEvgNc2cz7cZLBfWc/W8uaSy0Mpxp3O8OLRbbU3mFT+7byHsui9t8DTqOH0jGmmyq8s/wCq+wdbUQCPCTJ5cVzxevpnugrPD1S25HR5NJvIey+d03kPZe1kw9PW5rftED3MK+kZ7Z7rjS1jBwbqPm+D/SGLAslepqcXcySByHAegstapVIMaSRa4/XkudIVb4MqLE2tMeFwlZgCbDc7ea6nYaaJ2k2GMHJjf5hrPzcV9WTEfE6NgSB5Cw+Sxqg0G1luHFSqxjjpDnAE/wBh1O3qs2fsY2u9rG6WthsTOwA4/qy18HjHUiSwNkiASAS28y2dj1XnFHxejf6QoU91k7WyvNmFF81BNQ5qZAsXZLNWUO9FR0NIBHMuFoA4yPwU1h+19B06mvZEmSARAvJg8lRFqZpX0juxuYLvLdo/yP8Ap6ql6eM5Wy+OpnjjS8HYcHi2Vmh9Nwc07EGf/R6LOuI5Zm9bDEmjULJ3FiDHMEEeqsmA7f1mMd3rW1Hy3R9SxmdUcoECOJvZUz0c1+3kvx6+DXu4Z0pFQuzvbOviMTTpPbSDXlwMBwIhjnCCXHiPmrvjKRexzWuLC5pAcN2kjcSs+TFLG6kaseaOSLlE51+0jNBUqsotMilJd993D0A/mKpy282wLsPWfSeZc03N7yAQb8wVqL2MUVGCSPCzTc5ty7CL5qGy+yrCs90aha4OG4MhSj82aRJZD9gB8G9pMzt+AvdRCFRcUySk10beOxfeEQC0aQCJkFwm/tAveyy5TktfFE9ywuAiXGA0eZP4CSrT2c7DFwFTE2G4pA7jca3DbyHvwU67CZg0tZR/dKVIcGtcdPSCIPynos09TFe2Ffwa4aWUvdNP/Xf9G72YyFuDplocXOcQXu2EgRDRwC0e3FOabTpktNzPwgkCdPGSIngpXDYl1NuiqXVHtgOeGBocSAbAG24C1860YikWanNEsJIbNtXL9cFgjJ+puZ6Mox9LZEo+WYB9eoGMBNxJ4NHEk8FccpydtJ7qcEzSIc8TcPe607TpA22vzW5gcRRpMDGNLQLfDvvckbk7+qznMmgTB9uEkf2lTyZZS4S4IYsMIct8nvL8up0Ae7ETE9YEeXXzJXxeqGNa92kA7E3EWEc/NFnd3yao1XBtLBjq5p03vAB0tJguDRa93GwHUrOvjhO64gzn3aynVxDBUoNY+k6AWtDXuD9QBIiYcHWLmxaLkbUVXSvhzhcwFINPc4hw1MIBadZLSW3MEG4IggGIVZzsRiKrbQ17mNAEANYdLQPJoAXsYHS2rrs8PUq3ufd0/wCjRXqm8tIIMEGQeq8otBmM+JaPC4CA5sxwB1FpjpInpKwLYwx1Duzxuzo/l5OAjz08lrriOv5C2ctbNVnRwPo3xH5Bay3sob4yeTHfOGf5JLoR7RIgovHchO5CoNJ7Weuwl1gT4QbXsGAk+y1e5CmcvxbKb3l+oF1JrWubB0ksbctO/D2UZNolFJ8EUMPqDnRIEajymwleO7HJXjK8vpVsG5tPcgtLy0AlwdrEgE2mPRUum2SBtJAUYTUm/oSnjcUvqeHPFNpcRYbDm47Dy4noPJQb3lxJJkkkk8yVnx2K7wiLNFmj8Sep/IcFrLTCNGScrYRF5NQDiFMgepIuLHh5rtGVZoa+lzGg0y0eMPBh0CQW7iDZcW1jmFJZRnlfCk9y4AEy4FoIdHPj7ELPqMPqrjs06bP6UuemXf8AaNkzX0/3kODXUwGuB+s0ugeoJPnK5ur7n/aijicO9jRLoGtrhEgt+Km7eWVC03AkB1uKoS5pVJQqR3WODyXA8VKQdv8Aif1xK8fujPs/isyLRtRmUmvIW9kmCfWrsZTaHO1Aw74Ybc6v4bfNalGk57g1oJcTAA3JKsmT95gqOJrODQ8tZSpkPY5zXuJLvhJggDVB+yFDJKlx2TxRuVvolO2fa1+s0MM7SG2e9u5d9lp4RxIvPleT/Z6K4p1DXL4LvA14Oqw8TpdeNhykFUvB4UU9LxJeWgg8AXAOtx1AHeeM8lMZbnL6VYVXk1CG6PESTpkGx/Pmss8S9PZBGzHmfqb5s6LimuLCGGHEQDy6rSzbGOpPoR8L6mhwiSQQYjyKjKudMqMMYnu2kkz3ZDwD9VpMgkcwDw8zqDNzXdSo0Gh5bBFSrIMt3d4TIt1vKxxxPybp5Y+GWjA4oVWB7QQHTE7xJC2F5ptgACBHKw9BwXpUsvXXIREQ6EREBXe2mUOr0S6k0Gqy7T9bTuQw8HbEeXqoOvkVTHYSnUDAzEW1uqN0vqaRpuR8PqLwDZX5eHVANyroZpRSS8GeenjOTb8r8ZxHMMtrYcxWpuZ1I8J8nCx9CtRdyq4hpBEagee3zVezDs3hat+5DDzYS35Dw/JbYay/3Iw5NA1+xnLwY2sVmxQBh4sHSSOThuB02I6GOCtmL7Cn/pVfR4/yb+Sisd2axTGt+jLtOoHQQ7jMxvcGNvqq9ZoS6Zmlp8kU7RAqTyhvhqH7jffUT/SFoV6D2GHtc08nNLfxUploikOr3H0AaB85U5vgrxr3GdERVFwWXEbj7rP6AsSzYj6v3W/hH9lzyd8G3kubvwznFokOEQTaZsfx917zCiBXa9vwVHB7T5uuP7+oUWtzEY3WKQiO7AG+5kX+QUXH3Wian7af+iqRFkWbFtio8cnOHs4hYVrMTC8upA7hekJShdHgUG8uq9oi5VBtsy4Z4DhO2zvukQfkSvFRhaS07gkHzBheVnxV9LubYP3m+E+40u/1J5O+DAiIunArNlGHaG4Jhv32INRwNxppnu2gjr4lWVKZM+pUxGHDST3bmaYHwsFTUduFySTzVeRXH8+CzE6l+fKOsZhlTKlE0gA0fVgfC7gR+tlzqpgqjXim5jg8mAIubxbmOq6g2u08fdaYx9FxDjZwgAlpm/CQPOy8rFllC+LPZzYYzp3RWMwjB0qVMgOqw95JJIYXCJaNpEWP8J5qc7NZH+7gucQ57hw2Dd4HPzWr2g7PPr1m1GkaTpa8EwQAbkeisoCTye1JPvsY8VTba66NMYmrxpT1Dht+v0U/ean/AGtw0xOxIEgnjF/ZbqKm/oX0/k18NWe4kOZpsLzM9EWwi4dQWN1TkvZC+aEOmB5JWPult6E0KVnKNTuk7pbehNCbjlGp3Sd0tvQmhNwo03UQRBEjkbhaj8moHekz0aBuZ4dVL6E0Lqm10ccE+yAqdmsOfqEeTnfmtd/ZKidnVB6tP+Ks+hNCks015IPBB+Cou7Ht4VXerQf7hKnZGY+l2EfB1J+11Vu0JoXfXn8nP02P4KeOx/8A+p/2f+SyN7Hs41H+gA/NWzQmhd9efyP02P4KDnvYl9Sq6pRcxodBLXSPF9Y+EHffzJUJjexuLpnwsFQWuwjj0dBXWdCaFOOrnHgqnoccuejlGC7G4l1RralMsYTDnBzCQImY1ei6Hg8tZSY1jWiGi1vc35m6lNCaFDJqJZOyzDpoYuilZr2Hp1HvqU3lhcCQwAadcc+DSeHVc9q0y0lrhBaSCORBgj3Xd9Cr2ddj6GJqGo4va4xOkgAxAmC03hX4NVt4n0Z9Ro1LnH2cmWajUEFrp0m9t2nmPwI4+gXQafYui10OpTTgl1R1d+tscmMYGkevNRvajsa2mw18MfowASwmbfaa9xuNrb3twC0rU45OjG9JkitxUTSZwqCerXAehE/MD1QMYLl+ro0EfzPAj2KwK0djuzL8RUZVeIotIduDrIMhscuc8PNWzkoRtspxwc5bYokOz3Y1lRgq1w8BwltMmCBzcQAb7gQN7q25flNKg3TSYGjjxJ8yblSuhNC8meeU+2e3j08Ma4XJG1cM8ulroERESJk3/BeW4aqNqn8oUpoTQobyzYjUwoe0nW7UIHCIIJv+uS3AZXzQgaot2SSo9IiLh0IiIAiIgCIiAIiIAiIgCIiAIiIAiIgCIiAIiIAiIgCIiALjefZhW77EUy5zWGpUBp6jpjWTt139V2KoSASBJg25rluVZDWzN9Wu5wpAvNy0u8X2WiRZogT/AMrZpHGNyl0YdapS2xj2SHYvIcOe6q13sdUfqNOjLSIbxc3ckQTyHmuhMYBsAPKy0MnyWjhmgU2NBi7olzjzLt1IqjNk3ysv0+L04VXIREVReEREAREQBERAEREAREQBERAEREAREQBERAEREAREQBERAEREAREQBERAY8RRa9pa67XAgiSLHqLph6DabQxgDWtAAA2ACIlnKV2ZEREOhERAEREAREQBERAER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6" descr="data:image/jpeg;base64,/9j/4AAQSkZJRgABAQAAAQABAAD/2wCEAAkGBxMREhUUEhQWFhUXFxUYFxgYGRcXGBoVGBYYGB0dFxoYHiggGx0lHRsaITIiJikrLi4uGB8zODMsNygtLisBCgoKDg0OGxAQGy8kICYsNCw0Nzg4LDQvNCwsLCwsNCwsLC8sLy4sNDAsLCwsLCwsLDQsLCwsLCw0LCwsLCwsLP/AABEIALQBGAMBIgACEQEDEQH/xAAbAAEAAgMBAQAAAAAAAAAAAAAABQYDBAcCAf/EAEAQAAEDAgQDBgIHBwMEAwAAAAEAAhEDIQQFEjFBUWEGEyJxgZEyoSNCUnKx0fAHFGKissHCgpLhQ1Pi8RYzY//EABkBAQADAQEAAAAAAAAAAAAAAAACAwQBBf/EACsRAAICAQQBAwMEAwEAAAAAAAABAhEDBBIhMUETIlFhcfAUMsHhQoGhkf/aAAwDAQACEQMRAD8A7iiIgCIiAIoLtFn/AO7FrWAOeYJB2DfzPBTOGrB7Gvbs5ocPIiVJwaSbIqcXJxXaMiIiiSCpfaHP3tr/AEFXwtaAQAC3UCZ334XCnu02Iq06DnUon6xvIabS3r14Ln2Gwz6rtLGlzjyv6k8B1K1afGn7mY9VlaqEezoGUdoKdctYLPLZI4SNwDx5+Sl1zrDinh6oA1VazXQADop69ok+J17cArzhsxpv1Q4Swhrx9lx4dRNp2sq8uNRdx6LMOVyVS7NxFEZjnOhxZSaKj2uaHskhwDouLQbkeUhbOb4x1Km57G6i0SRMAC5JPoD6qvY+PqW748/Q3kVcfmtU4OpVgsd9S4J0lwGrYDiYtwHmtXsfjK1ao4vqOcxjYgx8TjaeexU/Se1v4IestyivJbURFUXBERAEREAREQBERAEREAREQBERAEREAREQBERAFoZzmTcPTLzc7NHN35Lcr1WsaXOMNAknkAubZ5mhxNTVs0WYOQ69T+tldhxb39CjPm9OPHZp4iu6o4vcZc4yT1U1g83dTouoio5rmglrhp3uS2TwmAI68FB0X6XA8v18t0qsg87AjyIlb5RT4Z5sZuPKLY7tGWDSarNQaPhY6oCYH1i8ST7WK3cv7RCs+jTbOoyXmIEBrredgbKhrLhq7qbg9hhw2KrenjRbHUyT+h1DEU21mPZqsQ5jtJEiRBHQ3UeMooYelVjU1rmQ9wLi7SAdt447BVbAdoqzO7YwN0gwQZOsuNy5xuDfh/wrnTx7KtE1KfjGk+HqB8JHPossoTx8eDZDJDJz5Od46jSafoqusSbaHNhvC7tz6L7g8W9jKjWuhpadURefAL7x4tlKfvmFqm+HaJ403Frh1DCA024AlRNWnoD4u0kNaTF2yTNrcG+62p2qaPPap3F/+WTGEx7TjqdQOBDwwON/idTDSL/xQp7tHlT6jXvouIcWhrm8HtBJi+xufOVRcHX7uox8Tpc10c4MrpmXZhTrt1UzI4jiD1HBZ86cGpI1adrInF/cqWQUXOoV21SW0jTBaXRp1GwM9NLbTaFbMpYwUmaHNcNLRqbHiIETZRnaymGYUhh0DULNEAh0yLbAkyozsNjoc6jBgy8HkYAII5dVCSc4Oa+ScGsc1B/BckRaVfNqLH9254D7WM8drxCzpN9GptLs3UXwFfVw6EREAREQBERAEREAREQBERAEREAREQBEVf7V5z3LO7YfpHj/AGt5+Z2HqVKEXJ0iM5qEbZD9rs57x3csPgafEftOHDyH4+SrSLFD+i9OEVBUjyJzc5WzNCy4r4utpHI8h5cuG3BYqDy0gncL1WZpcRyJHzUvJDweERS+W0qNYhnc1C6PqPF4bedQgGxgdYXJSpWdjHc6I7DfF1IcB5kED9c4WbLczqYck0zEiCCJB9OYVizjs8xlP6Gi97jHi13aerePoq5i6Ra4z8bTD4P1gfiB6n5+YUIzjkRZKEsbJ7Msvq4ijTc3DBlXUQ+AGEiJBgxIPyKiqfZ+ufiaKbRu57g1o8ys+H7U4lgjU13Vwk+4In1UrludnE06rKrGue1pe3wktJaCQCItBA3N1XeSC6VFtYsj7dkTWyAloOHe2tAAeGnZxky2YBbsOc/Kz9ncGxrQ/ue6eJbf4iDBk32mYngAqng8/q036hpIiNMAMAExpDYiJO3Mqxs7Y0dIJY/VxADT85UcscjVdksMsSd9GvVzkuxL6NZp7mpDQHtIItYxyLv7LQzcnBViaDTTDmkSfFNxOnULQfNSDc7bUrscyqQC8NNOo0aWtidTXcDYjf6yrmdYupVquNWNTSWwNhpJED1XccOaquDmWftu7d8MuVHtADVos0+GrTa4GbhxJEEekKH7dFutkNGogy7mAYgjoVAYDGOo1G1G3LdgdoIII+ZW9nmNZiazS0hjdAEumAbuOwncx1XY4dk010cln342n3Zaexrm/u4AfqgmRAGknhbccZPNTqqHY3LKjKr3usANA5OJgyDxERfqresuZJTdGzA24K0ERFUXBERAEREAREQBERAEREAREQBERAFz3tVl7qVUuc/V3hcRzAEWPC0gDyXQlVO2+AxFV1E4dpfGsObbTB0wXSR7i4ur9PKpmfVRvGU1Fu5jl7qLxTfAeWhwaDMgkjwmBquDaAeh3WmvQTT5R5bTTpnxZcV8buhjz02k9TErw0wQeR47eq94geI8jDhPI3/49E8jwYlKZTnLqALQAA7d4aDUA6EmD0nZQ/c9T7p3PV3uuSW5UyUZbXaZPYvtHVLgabnNAbphztWrfxOsBq/JRFN5Bn3niOIKwdz1PvdO56n3SMUukJTcnbZtOozdkke5HR0fjsfkPuExTqbiWndrmm5FnCOHv5gLWpN03BPS+0clsEtdf4T5S35XHlBT7nPqjCiy9wT8MO+6ZPtv8lge0nYwu2cozUapY4OESCCJEi3MLzUeXEkmSSST1Kw6Hfa+QXtjTF7oDeweX97AbUp6zswlwcTO0kaZ6SpbJqVTD06zq1M92NAc17RcueASJF4F7WKgMPQdUcGsBc4zAG9hP4BWnA5eaWDrmtLHPsAbm1m25lxjnsqcrrhsvwq3aXV/boncqzOk+WsqtcRsI0wOnMclJrnGR5McRUex2pmkGTHwvmwcD6+yueU0sS06azmFgaACNRcSLS4n9XWXLjjF8M24cspLlEoi1MRU0EvqPaym2DJOm9wdc2I2haWZdpMPRpmp3jH2kNY5rnOvHhE8+KqUW+i1zjHtkwih8m7R4fFQKbofvodZw39DtwJUsHiYkTySUXF00djOMlaZ6RfAZuFG4POqVRzmEgPa9zCDxcCRY84vG91xJvo65JdkmiIuHQiIgCIiAIiIAiIgCIiA5v8AtQw8VqT/ALVMt/2On/P5KtUMzcLPGsc5hw/1cfWfRWv9qbhroDjpqexLI/Aqir2NOrxKzwtU9uaVfnBPUKjX/A6T9k2d7cfQlbLWh+lswR4YItOoncX3PJVhb2HzSo0iYfBBGqSbfxCHekwpyxvwQjkXkkUWCnj6bt5Yet2+7RPyW4GOadQ4QZaQYO4uNioPgmuejw2JEzE3jeOMdVKdoctbQcw0yTTe0OaSQb8RI6QfVZspx2GLw7EMOsX13c1xiJe3n14m6lsf2oosDW0WNeALSC0NI2gEfgqJTnuVI0RhDY7kv5IVnZ6r3XePLaYsRqkbmBMC0/qFEvbBI5Ejnt1Cy4zFvquL3mSfbyA4BYFbFS8lUnH/ABQWbEmdM3OkSffdYVlr7j7rf6QukfBiWXD4h1M6mHSYInod91iWxgMKa1RtMbuMeQ3J9pR1XIV3wWjsq19Sp3jqNMNDTFQNDTqs0/DvNybceVlbC0HdeKFEMaGtEAAAeQELIvLnPc7PYxw2Ro1X4YMFR1JoFR4J83gQJWLJ6FVlP6Z+qo5xcbyBPBvT8yt9FHc6oltV2V3Ncnq4vCGnWcG1Q4uBEaZBdpmOBBjouSNM3XfHCVyjt5lbKGJlhEVBr0CBpMxsOBMkevJb9Hl5cX9zztdh4U19iuseWkFpII2IJBHkRsrN2JzVmHq6qlT/AO0hhbBMEkEPc8mAJJncqrots4KcaZ5+PI4SUkd5pkEAtiIERtHRcy7Z41zMW99JwhwDDMO8VOzmw4eHfhuHTxWvl/aWox9atqDSWMZTpDVomwGlpNmtDTP3uqr9eqXuc47uJcfMmeKyYNM4SbZt1OqU4JRL/lXaksDW+F1KYmTLW2gRuHWdvuTawVwwGNZWYHsJLTO4I2MceoXG8qrgFzXEAOAIJsA5sxJ4WJHsrLgs8r0AGtcC3cT4gRt4TytwKjm0y/xJ6fVNL3dHSEVL/wDmD+7A0jvIuY8M6uU/Z+azUc/qUQx1Y6jVOrTsKdKYBAAJJN9zwWX0JmxamDLcirmUdpu+rGmWANM6SJO32uVlY1XKDi6ZZCcZq4hERRJhERAERaOV5o2u2QC0xOlwh2kkhrvJ0SF2nVnLV0Vz9pGVCpRFcfFSserHED5GD7rmivv7R89aGnDHclh3IA4iTx8tuMyIXP8Avm8wvV0lrHyeLrKeVuP4z2i896Oa+d83mPdabRlpmxhqYc4A7bn7oEu+QK+Gu7UXgkOJJkEje9oXuiYY53OGD18RI9BH+tYEHSN1uZ1OJDvvAE+rhDvms7MzafiYR1abezvzUWvVMiRqBIkSAYJE3g8DC44I6py+Sfw2mo0vaSGggEuaRBP3dS99zyc0+sf1AKRw2fllNrcPTYyleGuaHEgWl54ukE+y08VjTU+JrNX2g0Nd/LAPtKzXK+jU1GuzF+7u6Hyc0/gVlxGHfI8J+Fn9AWqsuI3/ANLP6GqXJzij7+7O5fMfmp3sZhJrlzo8LCRdpuSBsDyJVcUx2VxraNeXTDmubbnY39vmoZU3B0TwtKas6Ki1MszBmIYHsmJIg2II4Fba8xqnTPXTTVoIiLh0Kjdtey+IxFY1qRa8aGjRMOETtNjuTuN1eUVmPI8ctyK8uKOSO2RwRzSCQbEWIO4I5r4rx+0HICHnEU9IaR9IJDTrncDiSNxvbiqOvYxZFkjuR4OXE8cnFhERWFZsUsDUcA5rSQZg2ixi5m1+cKVw1LQwNJBOonwzaQ0XPE24e6+4WoX0mRfQ2D0gxeP4Q2/SOC+qmUm+GXxilyjJRLQfGCRewOkm1rwYutjNMWKr5aNLQ1rWN5NA29591hxFHSTeGgEkngAY4b8NuYG6i8RmR2py0faPxHy+z6X6qCjudonKW1UyRYfG2mNRqOMBrBJB/ijlvG4i8LomVY4d4+hf6EMaLbiACSZ5/ITxVQ/ZfhmmpWeRJa1gaeWrVMecBS2b4o4XGPqf9ykdNpGoNgSOPiaP9yzZ/dNw+F/016duMFk+X/zn+S3FwG6AyqHmfaZ1Wl3bWlsgBziQSbeIQBF7fPZMuz+o2kW6JFMUy3SDA0uE6zOxHzVP6eVWaP1ULovqKN7P4xtWiC0k3dIO4lxIB8gQvioap0aIvcrRJqOy2hooANDS4hzjaAXul178zzUivLWgbCEvgNc2cz7cZLBfWc/W8uaSy0Mpxp3O8OLRbbU3mFT+7byHsui9t8DTqOH0jGmmyq8s/wCq+wdbUQCPCTJ5cVzxevpnugrPD1S25HR5NJvIey+d03kPZe1kw9PW5rftED3MK+kZ7Z7rjS1jBwbqPm+D/SGLAslepqcXcySByHAegstapVIMaSRa4/XkudIVb4MqLE2tMeFwlZgCbDc7ea6nYaaJ2k2GMHJjf5hrPzcV9WTEfE6NgSB5Cw+Sxqg0G1luHFSqxjjpDnAE/wBh1O3qs2fsY2u9rG6WthsTOwA4/qy18HjHUiSwNkiASAS28y2dj1XnFHxejf6QoU91k7WyvNmFF81BNQ5qZAsXZLNWUO9FR0NIBHMuFoA4yPwU1h+19B06mvZEmSARAvJg8lRFqZpX0juxuYLvLdo/yP8Ap6ql6eM5Wy+OpnjjS8HYcHi2Vmh9Nwc07EGf/R6LOuI5Zm9bDEmjULJ3FiDHMEEeqsmA7f1mMd3rW1Hy3R9SxmdUcoECOJvZUz0c1+3kvx6+DXu4Z0pFQuzvbOviMTTpPbSDXlwMBwIhjnCCXHiPmrvjKRexzWuLC5pAcN2kjcSs+TFLG6kaseaOSLlE51+0jNBUqsotMilJd993D0A/mKpy282wLsPWfSeZc03N7yAQb8wVqL2MUVGCSPCzTc5ty7CL5qGy+yrCs90aha4OG4MhSj82aRJZD9gB8G9pMzt+AvdRCFRcUySk10beOxfeEQC0aQCJkFwm/tAveyy5TktfFE9ywuAiXGA0eZP4CSrT2c7DFwFTE2G4pA7jca3DbyHvwU67CZg0tZR/dKVIcGtcdPSCIPynos09TFe2Ffwa4aWUvdNP/Xf9G72YyFuDplocXOcQXu2EgRDRwC0e3FOabTpktNzPwgkCdPGSIngpXDYl1NuiqXVHtgOeGBocSAbAG24C1860YikWanNEsJIbNtXL9cFgjJ+puZ6Mox9LZEo+WYB9eoGMBNxJ4NHEk8FccpydtJ7qcEzSIc8TcPe607TpA22vzW5gcRRpMDGNLQLfDvvckbk7+qznMmgTB9uEkf2lTyZZS4S4IYsMIct8nvL8up0Ae7ETE9YEeXXzJXxeqGNa92kA7E3EWEc/NFnd3yao1XBtLBjq5p03vAB0tJguDRa93GwHUrOvjhO64gzn3aynVxDBUoNY+k6AWtDXuD9QBIiYcHWLmxaLkbUVXSvhzhcwFINPc4hw1MIBadZLSW3MEG4IggGIVZzsRiKrbQ17mNAEANYdLQPJoAXsYHS2rrs8PUq3ufd0/wCjRXqm8tIIMEGQeq8otBmM+JaPC4CA5sxwB1FpjpInpKwLYwx1Duzxuzo/l5OAjz08lrriOv5C2ctbNVnRwPo3xH5Bay3sob4yeTHfOGf5JLoR7RIgovHchO5CoNJ7Weuwl1gT4QbXsGAk+y1e5CmcvxbKb3l+oF1JrWubB0ksbctO/D2UZNolFJ8EUMPqDnRIEajymwleO7HJXjK8vpVsG5tPcgtLy0AlwdrEgE2mPRUum2SBtJAUYTUm/oSnjcUvqeHPFNpcRYbDm47Dy4noPJQb3lxJJkkkk8yVnx2K7wiLNFmj8Sep/IcFrLTCNGScrYRF5NQDiFMgepIuLHh5rtGVZoa+lzGg0y0eMPBh0CQW7iDZcW1jmFJZRnlfCk9y4AEy4FoIdHPj7ELPqMPqrjs06bP6UuemXf8AaNkzX0/3kODXUwGuB+s0ugeoJPnK5ur7n/aijicO9jRLoGtrhEgt+Km7eWVC03AkB1uKoS5pVJQqR3WODyXA8VKQdv8Aif1xK8fujPs/isyLRtRmUmvIW9kmCfWrsZTaHO1Aw74Ybc6v4bfNalGk57g1oJcTAA3JKsmT95gqOJrODQ8tZSpkPY5zXuJLvhJggDVB+yFDJKlx2TxRuVvolO2fa1+s0MM7SG2e9u5d9lp4RxIvPleT/Z6K4p1DXL4LvA14Oqw8TpdeNhykFUvB4UU9LxJeWgg8AXAOtx1AHeeM8lMZbnL6VYVXk1CG6PESTpkGx/Pmss8S9PZBGzHmfqb5s6LimuLCGGHEQDy6rSzbGOpPoR8L6mhwiSQQYjyKjKudMqMMYnu2kkz3ZDwD9VpMgkcwDw8zqDNzXdSo0Gh5bBFSrIMt3d4TIt1vKxxxPybp5Y+GWjA4oVWB7QQHTE7xJC2F5ptgACBHKw9BwXpUsvXXIREQ6EREBXe2mUOr0S6k0Gqy7T9bTuQw8HbEeXqoOvkVTHYSnUDAzEW1uqN0vqaRpuR8PqLwDZX5eHVANyroZpRSS8GeenjOTb8r8ZxHMMtrYcxWpuZ1I8J8nCx9CtRdyq4hpBEagee3zVezDs3hat+5DDzYS35Dw/JbYay/3Iw5NA1+xnLwY2sVmxQBh4sHSSOThuB02I6GOCtmL7Cn/pVfR4/yb+Sisd2axTGt+jLtOoHQQ7jMxvcGNvqq9ZoS6Zmlp8kU7RAqTyhvhqH7jffUT/SFoV6D2GHtc08nNLfxUploikOr3H0AaB85U5vgrxr3GdERVFwWXEbj7rP6AsSzYj6v3W/hH9lzyd8G3kubvwznFokOEQTaZsfx917zCiBXa9vwVHB7T5uuP7+oUWtzEY3WKQiO7AG+5kX+QUXH3Wian7af+iqRFkWbFtio8cnOHs4hYVrMTC8upA7hekJShdHgUG8uq9oi5VBtsy4Z4DhO2zvukQfkSvFRhaS07gkHzBheVnxV9LubYP3m+E+40u/1J5O+DAiIunArNlGHaG4Jhv32INRwNxppnu2gjr4lWVKZM+pUxGHDST3bmaYHwsFTUduFySTzVeRXH8+CzE6l+fKOsZhlTKlE0gA0fVgfC7gR+tlzqpgqjXim5jg8mAIubxbmOq6g2u08fdaYx9FxDjZwgAlpm/CQPOy8rFllC+LPZzYYzp3RWMwjB0qVMgOqw95JJIYXCJaNpEWP8J5qc7NZH+7gucQ57hw2Dd4HPzWr2g7PPr1m1GkaTpa8EwQAbkeisoCTye1JPvsY8VTba66NMYmrxpT1Dht+v0U/ean/AGtw0xOxIEgnjF/ZbqKm/oX0/k18NWe4kOZpsLzM9EWwi4dQWN1TkvZC+aEOmB5JWPult6E0KVnKNTuk7pbehNCbjlGp3Sd0tvQmhNwo03UQRBEjkbhaj8moHekz0aBuZ4dVL6E0Lqm10ccE+yAqdmsOfqEeTnfmtd/ZKidnVB6tP+Ks+hNCks015IPBB+Cou7Ht4VXerQf7hKnZGY+l2EfB1J+11Vu0JoXfXn8nP02P4KeOx/8A+p/2f+SyN7Hs41H+gA/NWzQmhd9efyP02P4KDnvYl9Sq6pRcxodBLXSPF9Y+EHffzJUJjexuLpnwsFQWuwjj0dBXWdCaFOOrnHgqnoccuejlGC7G4l1RralMsYTDnBzCQImY1ei6Hg8tZSY1jWiGi1vc35m6lNCaFDJqJZOyzDpoYuilZr2Hp1HvqU3lhcCQwAadcc+DSeHVc9q0y0lrhBaSCORBgj3Xd9Cr2ddj6GJqGo4va4xOkgAxAmC03hX4NVt4n0Z9Ro1LnH2cmWajUEFrp0m9t2nmPwI4+gXQafYui10OpTTgl1R1d+tscmMYGkevNRvajsa2mw18MfowASwmbfaa9xuNrb3twC0rU45OjG9JkitxUTSZwqCerXAehE/MD1QMYLl+ro0EfzPAj2KwK0djuzL8RUZVeIotIduDrIMhscuc8PNWzkoRtspxwc5bYokOz3Y1lRgq1w8BwltMmCBzcQAb7gQN7q25flNKg3TSYGjjxJ8yblSuhNC8meeU+2e3j08Ma4XJG1cM8ulroERESJk3/BeW4aqNqn8oUpoTQobyzYjUwoe0nW7UIHCIIJv+uS3AZXzQgaot2SSo9IiLh0IiIAiIgCIiAIiIAiIgCIiAIiIAiIgCIiAIiIAiIgCIiALjefZhW77EUy5zWGpUBp6jpjWTt139V2KoSASBJg25rluVZDWzN9Wu5wpAvNy0u8X2WiRZogT/AMrZpHGNyl0YdapS2xj2SHYvIcOe6q13sdUfqNOjLSIbxc3ckQTyHmuhMYBsAPKy0MnyWjhmgU2NBi7olzjzLt1IqjNk3ysv0+L04VXIREVReEREAREQBERAEREAREQBERAEREAREQBERAEREAREQBERAEREAREQBERAY8RRa9pa67XAgiSLHqLph6DabQxgDWtAAA2ACIlnKV2ZEREOhERAEREAREQBERAERE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4" name="Picture 10" descr="http://www.theresalubowitz.com/wp-content/uploads/2010/11/map_of_canad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066800"/>
            <a:ext cx="4391025" cy="3512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9599" y="4724400"/>
            <a:ext cx="4572001" cy="1938992"/>
          </a:xfrm>
          <a:prstGeom prst="rect">
            <a:avLst/>
          </a:prstGeom>
          <a:noFill/>
          <a:ln w="19050">
            <a:solidFill>
              <a:srgbClr val="002060"/>
            </a:solidFill>
          </a:ln>
        </p:spPr>
        <p:txBody>
          <a:bodyPr wrap="square" rtlCol="0">
            <a:spAutoFit/>
          </a:bodyPr>
          <a:lstStyle/>
          <a:p>
            <a:pPr lvl="0">
              <a:spcBef>
                <a:spcPts val="1200"/>
              </a:spcBef>
            </a:pPr>
            <a:r>
              <a:rPr lang="en-CA" sz="2000" u="sng" dirty="0"/>
              <a:t>Designed to be comparable with:</a:t>
            </a:r>
          </a:p>
          <a:p>
            <a:pPr marL="514350" indent="-514350">
              <a:spcBef>
                <a:spcPts val="1200"/>
              </a:spcBef>
              <a:buFont typeface="+mj-lt"/>
              <a:buAutoNum type="romanLcPeriod"/>
            </a:pPr>
            <a:r>
              <a:rPr lang="en-CA" sz="2000" dirty="0"/>
              <a:t>International surveys (US, EU, Japan, China, India, </a:t>
            </a:r>
            <a:r>
              <a:rPr lang="en-CA" sz="2000" dirty="0" smtClean="0"/>
              <a:t>Brazil, Russia)</a:t>
            </a:r>
            <a:endParaRPr lang="en-CA" sz="2000" dirty="0"/>
          </a:p>
          <a:p>
            <a:pPr marL="514350" indent="-514350">
              <a:spcBef>
                <a:spcPts val="1200"/>
              </a:spcBef>
              <a:buFont typeface="+mj-lt"/>
              <a:buAutoNum type="romanLcPeriod"/>
            </a:pPr>
            <a:r>
              <a:rPr lang="en-CA" sz="2000" dirty="0"/>
              <a:t>1989 survey of </a:t>
            </a:r>
            <a:r>
              <a:rPr lang="en-CA" sz="2000" dirty="0" smtClean="0"/>
              <a:t>Canadians</a:t>
            </a:r>
            <a:endParaRPr lang="en-CA" sz="2000" dirty="0"/>
          </a:p>
        </p:txBody>
      </p:sp>
    </p:spTree>
    <p:extLst>
      <p:ext uri="{BB962C8B-B14F-4D97-AF65-F5344CB8AC3E}">
        <p14:creationId xmlns:p14="http://schemas.microsoft.com/office/powerpoint/2010/main" val="267573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242455"/>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CA" sz="4000" dirty="0" smtClean="0">
                <a:solidFill>
                  <a:schemeClr val="bg1"/>
                </a:solidFill>
                <a:effectLst>
                  <a:outerShdw blurRad="38100" dist="38100" dir="2700000" algn="tl">
                    <a:srgbClr val="000000"/>
                  </a:outerShdw>
                </a:effectLst>
                <a:latin typeface="Calibri" pitchFamily="34" charset="0"/>
              </a:rPr>
              <a:t>Attitudes &amp; Reservations Towards S &amp;T</a:t>
            </a:r>
            <a:endParaRPr lang="en-US" sz="4000" dirty="0">
              <a:solidFill>
                <a:schemeClr val="bg1"/>
              </a:solidFill>
              <a:effectLst>
                <a:outerShdw blurRad="38100" dist="38100" dir="2700000" algn="tl">
                  <a:srgbClr val="000000"/>
                </a:outerShdw>
              </a:effectLst>
              <a:latin typeface="Calibri" pitchFamily="34" charset="0"/>
            </a:endParaRPr>
          </a:p>
        </p:txBody>
      </p:sp>
      <p:sp>
        <p:nvSpPr>
          <p:cNvPr id="9" name="Rectangle 8"/>
          <p:cNvSpPr/>
          <p:nvPr/>
        </p:nvSpPr>
        <p:spPr>
          <a:xfrm>
            <a:off x="266700" y="1049339"/>
            <a:ext cx="8610600" cy="492122"/>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CA" sz="2400" b="1" dirty="0" smtClean="0">
                <a:solidFill>
                  <a:srgbClr val="6B0000"/>
                </a:solidFill>
                <a:latin typeface="Calibri"/>
                <a:ea typeface="Calibri"/>
                <a:cs typeface="Times New Roman"/>
              </a:rPr>
              <a:t>The Public have positive attitudes &amp; low reservations about S&amp;T</a:t>
            </a:r>
            <a:endParaRPr lang="en-US" sz="2400" b="1" dirty="0" smtClean="0">
              <a:solidFill>
                <a:srgbClr val="6B0000"/>
              </a:solidFill>
              <a:effectLst/>
              <a:latin typeface="Calibri"/>
              <a:ea typeface="Calibri"/>
              <a:cs typeface="Times New Roman"/>
            </a:endParaRPr>
          </a:p>
        </p:txBody>
      </p:sp>
      <p:graphicFrame>
        <p:nvGraphicFramePr>
          <p:cNvPr id="2" name="Diagram 1"/>
          <p:cNvGraphicFramePr/>
          <p:nvPr>
            <p:extLst>
              <p:ext uri="{D42A27DB-BD31-4B8C-83A1-F6EECF244321}">
                <p14:modId xmlns:p14="http://schemas.microsoft.com/office/powerpoint/2010/main" val="3842140285"/>
              </p:ext>
            </p:extLst>
          </p:nvPr>
        </p:nvGraphicFramePr>
        <p:xfrm>
          <a:off x="266700" y="1676400"/>
          <a:ext cx="74295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058150" y="2023011"/>
            <a:ext cx="914400" cy="4606389"/>
          </a:xfrm>
          <a:prstGeom prst="rect">
            <a:avLst/>
          </a:prstGeom>
          <a:noFill/>
          <a:ln w="19050">
            <a:solidFill>
              <a:schemeClr val="accent2"/>
            </a:solidFill>
          </a:ln>
        </p:spPr>
        <p:txBody>
          <a:bodyPr wrap="square" rtlCol="0">
            <a:spAutoFit/>
          </a:bodyPr>
          <a:lstStyle/>
          <a:p>
            <a:pPr algn="ctr">
              <a:spcBef>
                <a:spcPts val="0"/>
              </a:spcBef>
              <a:spcAft>
                <a:spcPts val="1200"/>
              </a:spcAft>
            </a:pPr>
            <a:endParaRPr lang="en-CA" dirty="0" smtClean="0">
              <a:solidFill>
                <a:srgbClr val="C00000"/>
              </a:solidFill>
            </a:endParaRPr>
          </a:p>
          <a:p>
            <a:pPr algn="ctr">
              <a:spcBef>
                <a:spcPts val="0"/>
              </a:spcBef>
              <a:spcAft>
                <a:spcPts val="1800"/>
              </a:spcAft>
            </a:pPr>
            <a:r>
              <a:rPr lang="en-CA" dirty="0" smtClean="0">
                <a:solidFill>
                  <a:srgbClr val="C00000"/>
                </a:solidFill>
              </a:rPr>
              <a:t>72</a:t>
            </a:r>
          </a:p>
          <a:p>
            <a:pPr algn="ctr">
              <a:spcBef>
                <a:spcPts val="0"/>
              </a:spcBef>
              <a:spcAft>
                <a:spcPts val="1800"/>
              </a:spcAft>
            </a:pPr>
            <a:r>
              <a:rPr lang="en-CA" dirty="0" smtClean="0">
                <a:solidFill>
                  <a:srgbClr val="C00000"/>
                </a:solidFill>
              </a:rPr>
              <a:t>67</a:t>
            </a:r>
          </a:p>
          <a:p>
            <a:pPr algn="ctr">
              <a:spcBef>
                <a:spcPts val="0"/>
              </a:spcBef>
              <a:spcAft>
                <a:spcPts val="1800"/>
              </a:spcAft>
            </a:pPr>
            <a:r>
              <a:rPr lang="en-CA" dirty="0" smtClean="0">
                <a:solidFill>
                  <a:srgbClr val="C00000"/>
                </a:solidFill>
              </a:rPr>
              <a:t>74</a:t>
            </a:r>
          </a:p>
          <a:p>
            <a:pPr algn="ctr">
              <a:spcBef>
                <a:spcPts val="0"/>
              </a:spcBef>
              <a:spcAft>
                <a:spcPts val="1200"/>
              </a:spcAft>
            </a:pPr>
            <a:endParaRPr lang="en-CA" dirty="0" smtClean="0">
              <a:solidFill>
                <a:srgbClr val="C00000"/>
              </a:solidFill>
            </a:endParaRPr>
          </a:p>
          <a:p>
            <a:pPr algn="ctr">
              <a:spcBef>
                <a:spcPts val="0"/>
              </a:spcBef>
              <a:spcAft>
                <a:spcPts val="1000"/>
              </a:spcAft>
            </a:pPr>
            <a:endParaRPr lang="en-CA" dirty="0" smtClean="0">
              <a:solidFill>
                <a:srgbClr val="C00000"/>
              </a:solidFill>
            </a:endParaRPr>
          </a:p>
          <a:p>
            <a:pPr algn="ctr">
              <a:spcBef>
                <a:spcPts val="0"/>
              </a:spcBef>
              <a:spcAft>
                <a:spcPts val="1200"/>
              </a:spcAft>
            </a:pPr>
            <a:endParaRPr lang="en-CA" dirty="0">
              <a:solidFill>
                <a:srgbClr val="C00000"/>
              </a:solidFill>
            </a:endParaRPr>
          </a:p>
          <a:p>
            <a:pPr algn="ctr">
              <a:spcBef>
                <a:spcPts val="0"/>
              </a:spcBef>
              <a:spcAft>
                <a:spcPts val="1800"/>
              </a:spcAft>
            </a:pPr>
            <a:r>
              <a:rPr lang="en-CA" dirty="0" smtClean="0">
                <a:solidFill>
                  <a:srgbClr val="C00000"/>
                </a:solidFill>
              </a:rPr>
              <a:t>17</a:t>
            </a:r>
          </a:p>
          <a:p>
            <a:pPr algn="ctr">
              <a:spcBef>
                <a:spcPts val="0"/>
              </a:spcBef>
              <a:spcAft>
                <a:spcPts val="1800"/>
              </a:spcAft>
            </a:pPr>
            <a:r>
              <a:rPr lang="en-CA" dirty="0" smtClean="0">
                <a:solidFill>
                  <a:srgbClr val="C00000"/>
                </a:solidFill>
              </a:rPr>
              <a:t>25</a:t>
            </a:r>
          </a:p>
          <a:p>
            <a:pPr algn="ctr">
              <a:spcBef>
                <a:spcPts val="0"/>
              </a:spcBef>
              <a:spcAft>
                <a:spcPts val="1800"/>
              </a:spcAft>
            </a:pPr>
            <a:r>
              <a:rPr lang="en-CA" dirty="0" smtClean="0">
                <a:solidFill>
                  <a:srgbClr val="C00000"/>
                </a:solidFill>
              </a:rPr>
              <a:t>35</a:t>
            </a:r>
          </a:p>
        </p:txBody>
      </p:sp>
      <p:sp>
        <p:nvSpPr>
          <p:cNvPr id="6" name="Rounded Rectangle 5"/>
          <p:cNvSpPr/>
          <p:nvPr/>
        </p:nvSpPr>
        <p:spPr bwMode="auto">
          <a:xfrm>
            <a:off x="7981950" y="1665466"/>
            <a:ext cx="1066800" cy="715089"/>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CA" sz="1800" b="1" i="0" u="none" strike="noStrike" cap="none" normalizeH="0" baseline="0" dirty="0" smtClean="0">
                <a:ln>
                  <a:noFill/>
                </a:ln>
                <a:solidFill>
                  <a:schemeClr val="bg1"/>
                </a:solidFill>
                <a:effectLst/>
                <a:latin typeface="Arial" charset="0"/>
              </a:rPr>
              <a:t>% Agree</a:t>
            </a:r>
          </a:p>
        </p:txBody>
      </p:sp>
    </p:spTree>
    <p:extLst>
      <p:ext uri="{BB962C8B-B14F-4D97-AF65-F5344CB8AC3E}">
        <p14:creationId xmlns:p14="http://schemas.microsoft.com/office/powerpoint/2010/main" val="317647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E79D5D6-36B5-4362-9CAA-40D7EBD7066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9F731CD9-CE54-4820-9C66-6890B36C914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C60ECA4C-E2C7-4181-8DB9-6C7C556D821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1FD66D33-5251-4C21-BD6D-00A5D94C968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242455"/>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CA" sz="4000" dirty="0" smtClean="0">
                <a:solidFill>
                  <a:schemeClr val="bg1"/>
                </a:solidFill>
                <a:effectLst>
                  <a:outerShdw blurRad="38100" dist="38100" dir="2700000" algn="tl">
                    <a:srgbClr val="000000"/>
                  </a:outerShdw>
                </a:effectLst>
                <a:latin typeface="Calibri" pitchFamily="34" charset="0"/>
              </a:rPr>
              <a:t>Public Engagement in Science</a:t>
            </a:r>
            <a:endParaRPr lang="en-US" sz="4000" dirty="0">
              <a:solidFill>
                <a:schemeClr val="bg1"/>
              </a:solidFill>
              <a:effectLst>
                <a:outerShdw blurRad="38100" dist="38100" dir="2700000" algn="tl">
                  <a:srgbClr val="000000"/>
                </a:outerShdw>
              </a:effectLst>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27619498"/>
              </p:ext>
            </p:extLst>
          </p:nvPr>
        </p:nvGraphicFramePr>
        <p:xfrm>
          <a:off x="533400" y="1295401"/>
          <a:ext cx="8077200" cy="4876798"/>
        </p:xfrm>
        <a:graphic>
          <a:graphicData uri="http://schemas.openxmlformats.org/drawingml/2006/table">
            <a:tbl>
              <a:tblPr firstRow="1" bandRow="1">
                <a:tableStyleId>{2D5ABB26-0587-4C30-8999-92F81FD0307C}</a:tableStyleId>
              </a:tblPr>
              <a:tblGrid>
                <a:gridCol w="4724400"/>
                <a:gridCol w="838200"/>
                <a:gridCol w="2514600"/>
              </a:tblGrid>
              <a:tr h="617365">
                <a:tc>
                  <a:txBody>
                    <a:bodyPr/>
                    <a:lstStyle/>
                    <a:p>
                      <a:pPr algn="ctr"/>
                      <a:r>
                        <a:rPr lang="en-CA" b="1" dirty="0" smtClean="0">
                          <a:solidFill>
                            <a:schemeClr val="bg1"/>
                          </a:solidFill>
                        </a:rPr>
                        <a:t>Indicator</a:t>
                      </a:r>
                      <a:endParaRPr lang="en-CA"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CA" b="1" dirty="0" smtClean="0">
                          <a:solidFill>
                            <a:schemeClr val="bg1"/>
                          </a:solidFill>
                        </a:rPr>
                        <a:t>%</a:t>
                      </a:r>
                      <a:endParaRPr lang="en-CA"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CA" b="1" dirty="0" smtClean="0">
                          <a:solidFill>
                            <a:schemeClr val="bg1"/>
                          </a:solidFill>
                        </a:rPr>
                        <a:t>Rank</a:t>
                      </a:r>
                      <a:endParaRPr lang="en-CA"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640372">
                <a:tc>
                  <a:txBody>
                    <a:bodyPr/>
                    <a:lstStyle/>
                    <a:p>
                      <a:pPr algn="l">
                        <a:spcBef>
                          <a:spcPts val="0"/>
                        </a:spcBef>
                        <a:spcAft>
                          <a:spcPts val="1200"/>
                        </a:spcAft>
                      </a:pPr>
                      <a:r>
                        <a:rPr lang="en-CA" sz="1600" dirty="0">
                          <a:effectLst/>
                        </a:rPr>
                        <a:t>% of pop. </a:t>
                      </a:r>
                      <a:r>
                        <a:rPr lang="en-CA" sz="1600" b="1" dirty="0" smtClean="0">
                          <a:effectLst/>
                        </a:rPr>
                        <a:t>interested </a:t>
                      </a:r>
                      <a:r>
                        <a:rPr lang="en-CA" sz="1600" b="1" dirty="0">
                          <a:effectLst/>
                        </a:rPr>
                        <a:t>in new scientific discoveries </a:t>
                      </a:r>
                      <a:r>
                        <a:rPr lang="en-CA" sz="1600" dirty="0">
                          <a:effectLst/>
                        </a:rPr>
                        <a:t>and technological </a:t>
                      </a:r>
                      <a:r>
                        <a:rPr lang="en-CA" sz="1600" dirty="0" smtClean="0">
                          <a:effectLst/>
                        </a:rPr>
                        <a:t>developments</a:t>
                      </a:r>
                      <a:endParaRPr lang="en-CA" sz="1600" dirty="0" smtClean="0">
                        <a:effectLst/>
                        <a:latin typeface="Times New Roman"/>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800" dirty="0" smtClean="0">
                          <a:effectLst/>
                        </a:rPr>
                        <a:t>93</a:t>
                      </a:r>
                      <a:endParaRPr lang="en-CA" sz="2400" dirty="0">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CA" sz="1800">
                          <a:effectLst/>
                        </a:rPr>
                        <a:t>1</a:t>
                      </a:r>
                      <a:r>
                        <a:rPr lang="en-CA" sz="1800" baseline="30000">
                          <a:effectLst/>
                        </a:rPr>
                        <a:t>st</a:t>
                      </a:r>
                      <a:r>
                        <a:rPr lang="en-CA" sz="1800">
                          <a:effectLst/>
                        </a:rPr>
                        <a:t> out of 33 countries</a:t>
                      </a:r>
                      <a:endParaRPr lang="en-CA" sz="2400">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365">
                <a:tc>
                  <a:txBody>
                    <a:bodyPr/>
                    <a:lstStyle/>
                    <a:p>
                      <a:pPr algn="l">
                        <a:spcBef>
                          <a:spcPts val="0"/>
                        </a:spcBef>
                        <a:spcAft>
                          <a:spcPts val="1200"/>
                        </a:spcAft>
                      </a:pPr>
                      <a:r>
                        <a:rPr lang="en-CA" sz="1600" dirty="0">
                          <a:effectLst/>
                        </a:rPr>
                        <a:t>% of pop. that </a:t>
                      </a:r>
                      <a:r>
                        <a:rPr lang="en-CA" sz="1600" b="1" i="0" dirty="0" smtClean="0">
                          <a:effectLst/>
                        </a:rPr>
                        <a:t>visited </a:t>
                      </a:r>
                      <a:r>
                        <a:rPr lang="en-CA" sz="1600" b="1" i="0" dirty="0">
                          <a:effectLst/>
                        </a:rPr>
                        <a:t>a </a:t>
                      </a:r>
                      <a:r>
                        <a:rPr lang="en-CA" sz="1600" b="1" i="0" dirty="0" smtClean="0">
                          <a:effectLst/>
                        </a:rPr>
                        <a:t>S&amp;T museum</a:t>
                      </a:r>
                      <a:r>
                        <a:rPr lang="en-CA" sz="1600" dirty="0" smtClean="0">
                          <a:effectLst/>
                        </a:rPr>
                        <a:t> </a:t>
                      </a:r>
                      <a:r>
                        <a:rPr lang="en-CA" sz="1600" dirty="0">
                          <a:effectLst/>
                        </a:rPr>
                        <a:t>at least once in previous year</a:t>
                      </a:r>
                      <a:endParaRPr lang="en-CA" sz="2000" dirty="0">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800" dirty="0" smtClean="0">
                          <a:effectLst/>
                        </a:rPr>
                        <a:t>32</a:t>
                      </a:r>
                      <a:endParaRPr lang="en-CA" sz="2400" dirty="0">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CA" sz="1800">
                          <a:effectLst/>
                        </a:rPr>
                        <a:t>2</a:t>
                      </a:r>
                      <a:r>
                        <a:rPr lang="en-CA" sz="1800" baseline="30000">
                          <a:effectLst/>
                        </a:rPr>
                        <a:t>nd</a:t>
                      </a:r>
                      <a:r>
                        <a:rPr lang="en-CA" sz="1800">
                          <a:effectLst/>
                        </a:rPr>
                        <a:t> out of 39 countries</a:t>
                      </a:r>
                      <a:endParaRPr lang="en-CA" sz="2400">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3483">
                <a:tc>
                  <a:txBody>
                    <a:bodyPr/>
                    <a:lstStyle/>
                    <a:p>
                      <a:pPr algn="l">
                        <a:spcBef>
                          <a:spcPts val="0"/>
                        </a:spcBef>
                        <a:spcAft>
                          <a:spcPts val="1200"/>
                        </a:spcAft>
                      </a:pPr>
                      <a:r>
                        <a:rPr lang="en-CA" sz="1600" dirty="0">
                          <a:solidFill>
                            <a:schemeClr val="bg2"/>
                          </a:solidFill>
                          <a:effectLst/>
                        </a:rPr>
                        <a:t>% of pop. that </a:t>
                      </a:r>
                      <a:r>
                        <a:rPr lang="en-CA" sz="1600" b="1" dirty="0" smtClean="0">
                          <a:solidFill>
                            <a:schemeClr val="bg2"/>
                          </a:solidFill>
                          <a:effectLst/>
                        </a:rPr>
                        <a:t>signs </a:t>
                      </a:r>
                      <a:r>
                        <a:rPr lang="en-CA" sz="1600" b="1" dirty="0">
                          <a:solidFill>
                            <a:schemeClr val="bg2"/>
                          </a:solidFill>
                          <a:effectLst/>
                        </a:rPr>
                        <a:t>petitions </a:t>
                      </a:r>
                      <a:r>
                        <a:rPr lang="en-CA" sz="1600" dirty="0">
                          <a:solidFill>
                            <a:schemeClr val="bg2"/>
                          </a:solidFill>
                          <a:effectLst/>
                        </a:rPr>
                        <a:t>or </a:t>
                      </a:r>
                      <a:r>
                        <a:rPr lang="en-CA" sz="1600" b="1" dirty="0">
                          <a:solidFill>
                            <a:schemeClr val="bg2"/>
                          </a:solidFill>
                          <a:effectLst/>
                        </a:rPr>
                        <a:t>joins street demonstrations</a:t>
                      </a:r>
                      <a:r>
                        <a:rPr lang="en-CA" sz="1600" dirty="0">
                          <a:solidFill>
                            <a:schemeClr val="bg2"/>
                          </a:solidFill>
                          <a:effectLst/>
                        </a:rPr>
                        <a:t> on matters of nuclear power, biotechnology, or the environment</a:t>
                      </a:r>
                      <a:endParaRPr lang="en-CA" sz="20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800" dirty="0" smtClean="0">
                          <a:solidFill>
                            <a:schemeClr val="bg2"/>
                          </a:solidFill>
                          <a:effectLst/>
                        </a:rPr>
                        <a:t>23</a:t>
                      </a:r>
                      <a:endParaRPr lang="en-CA" sz="24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CA" sz="1800" dirty="0">
                          <a:solidFill>
                            <a:schemeClr val="bg2"/>
                          </a:solidFill>
                          <a:effectLst/>
                        </a:rPr>
                        <a:t>3</a:t>
                      </a:r>
                      <a:r>
                        <a:rPr lang="en-CA" sz="1800" baseline="30000" dirty="0">
                          <a:solidFill>
                            <a:schemeClr val="bg2"/>
                          </a:solidFill>
                          <a:effectLst/>
                        </a:rPr>
                        <a:t>rd</a:t>
                      </a:r>
                      <a:r>
                        <a:rPr lang="en-CA" sz="1800" dirty="0">
                          <a:solidFill>
                            <a:schemeClr val="bg2"/>
                          </a:solidFill>
                          <a:effectLst/>
                        </a:rPr>
                        <a:t> out of 33 countries</a:t>
                      </a:r>
                      <a:endParaRPr lang="en-CA" sz="24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365">
                <a:tc>
                  <a:txBody>
                    <a:bodyPr/>
                    <a:lstStyle/>
                    <a:p>
                      <a:pPr algn="l">
                        <a:spcBef>
                          <a:spcPts val="0"/>
                        </a:spcBef>
                        <a:spcAft>
                          <a:spcPts val="1200"/>
                        </a:spcAft>
                      </a:pPr>
                      <a:r>
                        <a:rPr lang="en-CA" sz="1600" dirty="0">
                          <a:solidFill>
                            <a:schemeClr val="bg2"/>
                          </a:solidFill>
                          <a:effectLst/>
                        </a:rPr>
                        <a:t>% of pop. that </a:t>
                      </a:r>
                      <a:r>
                        <a:rPr lang="en-CA" sz="1600" b="1" dirty="0" smtClean="0">
                          <a:solidFill>
                            <a:schemeClr val="bg2"/>
                          </a:solidFill>
                          <a:effectLst/>
                        </a:rPr>
                        <a:t>attends </a:t>
                      </a:r>
                      <a:r>
                        <a:rPr lang="en-CA" sz="1600" b="1" dirty="0">
                          <a:solidFill>
                            <a:schemeClr val="bg2"/>
                          </a:solidFill>
                          <a:effectLst/>
                        </a:rPr>
                        <a:t>public meetings </a:t>
                      </a:r>
                      <a:r>
                        <a:rPr lang="en-CA" sz="1600" dirty="0">
                          <a:solidFill>
                            <a:schemeClr val="bg2"/>
                          </a:solidFill>
                          <a:effectLst/>
                        </a:rPr>
                        <a:t>or debates about science and technology</a:t>
                      </a:r>
                      <a:endParaRPr lang="en-CA" sz="20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800" dirty="0" smtClean="0">
                          <a:solidFill>
                            <a:schemeClr val="bg2"/>
                          </a:solidFill>
                          <a:effectLst/>
                        </a:rPr>
                        <a:t>14</a:t>
                      </a:r>
                      <a:endParaRPr lang="en-CA" sz="24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CA" sz="1800" dirty="0">
                          <a:solidFill>
                            <a:schemeClr val="bg2"/>
                          </a:solidFill>
                          <a:effectLst/>
                        </a:rPr>
                        <a:t>5</a:t>
                      </a:r>
                      <a:r>
                        <a:rPr lang="en-CA" sz="1800" baseline="30000" dirty="0">
                          <a:solidFill>
                            <a:schemeClr val="bg2"/>
                          </a:solidFill>
                          <a:effectLst/>
                        </a:rPr>
                        <a:t>th</a:t>
                      </a:r>
                      <a:r>
                        <a:rPr lang="en-CA" sz="1800" dirty="0">
                          <a:solidFill>
                            <a:schemeClr val="bg2"/>
                          </a:solidFill>
                          <a:effectLst/>
                        </a:rPr>
                        <a:t> out of 33 countries</a:t>
                      </a:r>
                      <a:endParaRPr lang="en-CA" sz="24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3483">
                <a:tc>
                  <a:txBody>
                    <a:bodyPr/>
                    <a:lstStyle/>
                    <a:p>
                      <a:pPr algn="l">
                        <a:spcBef>
                          <a:spcPts val="0"/>
                        </a:spcBef>
                        <a:spcAft>
                          <a:spcPts val="1200"/>
                        </a:spcAft>
                      </a:pPr>
                      <a:r>
                        <a:rPr lang="en-CA" sz="1600" dirty="0">
                          <a:solidFill>
                            <a:schemeClr val="bg2"/>
                          </a:solidFill>
                          <a:effectLst/>
                        </a:rPr>
                        <a:t>% of pop. that </a:t>
                      </a:r>
                      <a:r>
                        <a:rPr lang="en-CA" sz="1600" b="1" dirty="0" smtClean="0">
                          <a:solidFill>
                            <a:schemeClr val="bg2"/>
                          </a:solidFill>
                          <a:effectLst/>
                        </a:rPr>
                        <a:t>participates </a:t>
                      </a:r>
                      <a:r>
                        <a:rPr lang="en-CA" sz="1600" b="1" dirty="0">
                          <a:solidFill>
                            <a:schemeClr val="bg2"/>
                          </a:solidFill>
                          <a:effectLst/>
                        </a:rPr>
                        <a:t>in activities of </a:t>
                      </a:r>
                      <a:r>
                        <a:rPr lang="en-CA" sz="1600" b="1" dirty="0" smtClean="0">
                          <a:solidFill>
                            <a:schemeClr val="bg2"/>
                          </a:solidFill>
                          <a:effectLst/>
                        </a:rPr>
                        <a:t>an NGO </a:t>
                      </a:r>
                      <a:r>
                        <a:rPr lang="en-CA" sz="1600" dirty="0" smtClean="0">
                          <a:solidFill>
                            <a:schemeClr val="bg2"/>
                          </a:solidFill>
                          <a:effectLst/>
                        </a:rPr>
                        <a:t>dealing </a:t>
                      </a:r>
                      <a:r>
                        <a:rPr lang="en-CA" sz="1600" dirty="0">
                          <a:solidFill>
                            <a:schemeClr val="bg2"/>
                          </a:solidFill>
                          <a:effectLst/>
                        </a:rPr>
                        <a:t>with science/technology related issues</a:t>
                      </a:r>
                      <a:endParaRPr lang="en-CA" sz="20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800" dirty="0" smtClean="0">
                          <a:solidFill>
                            <a:schemeClr val="bg2"/>
                          </a:solidFill>
                          <a:effectLst/>
                        </a:rPr>
                        <a:t>14</a:t>
                      </a:r>
                      <a:endParaRPr lang="en-CA" sz="24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CA" sz="1800" dirty="0">
                          <a:solidFill>
                            <a:schemeClr val="bg2"/>
                          </a:solidFill>
                          <a:effectLst/>
                        </a:rPr>
                        <a:t>1</a:t>
                      </a:r>
                      <a:r>
                        <a:rPr lang="en-CA" sz="1800" baseline="30000" dirty="0">
                          <a:solidFill>
                            <a:schemeClr val="bg2"/>
                          </a:solidFill>
                          <a:effectLst/>
                        </a:rPr>
                        <a:t>st</a:t>
                      </a:r>
                      <a:r>
                        <a:rPr lang="en-CA" sz="1800" dirty="0">
                          <a:solidFill>
                            <a:schemeClr val="bg2"/>
                          </a:solidFill>
                          <a:effectLst/>
                        </a:rPr>
                        <a:t> out of 33 countries</a:t>
                      </a:r>
                      <a:endParaRPr lang="en-CA" sz="24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365">
                <a:tc>
                  <a:txBody>
                    <a:bodyPr/>
                    <a:lstStyle/>
                    <a:p>
                      <a:pPr algn="l">
                        <a:spcBef>
                          <a:spcPts val="0"/>
                        </a:spcBef>
                        <a:spcAft>
                          <a:spcPts val="1200"/>
                        </a:spcAft>
                      </a:pPr>
                      <a:r>
                        <a:rPr lang="en-CA" sz="1600" dirty="0">
                          <a:solidFill>
                            <a:schemeClr val="bg2"/>
                          </a:solidFill>
                          <a:effectLst/>
                        </a:rPr>
                        <a:t>% of pop. </a:t>
                      </a:r>
                      <a:r>
                        <a:rPr lang="en-CA" sz="1600" b="1" dirty="0" smtClean="0">
                          <a:solidFill>
                            <a:schemeClr val="bg2"/>
                          </a:solidFill>
                          <a:effectLst/>
                        </a:rPr>
                        <a:t>donates</a:t>
                      </a:r>
                      <a:r>
                        <a:rPr lang="en-CA" sz="1600" dirty="0" smtClean="0">
                          <a:solidFill>
                            <a:schemeClr val="bg2"/>
                          </a:solidFill>
                          <a:effectLst/>
                        </a:rPr>
                        <a:t> </a:t>
                      </a:r>
                      <a:r>
                        <a:rPr lang="en-CA" sz="1600" b="1" dirty="0">
                          <a:solidFill>
                            <a:schemeClr val="bg2"/>
                          </a:solidFill>
                          <a:effectLst/>
                        </a:rPr>
                        <a:t>to</a:t>
                      </a:r>
                      <a:r>
                        <a:rPr lang="en-CA" sz="1600" dirty="0">
                          <a:solidFill>
                            <a:schemeClr val="bg2"/>
                          </a:solidFill>
                          <a:effectLst/>
                        </a:rPr>
                        <a:t> fundraising campaigns for </a:t>
                      </a:r>
                      <a:r>
                        <a:rPr lang="en-CA" sz="1600" b="1" dirty="0">
                          <a:solidFill>
                            <a:schemeClr val="bg2"/>
                          </a:solidFill>
                          <a:effectLst/>
                        </a:rPr>
                        <a:t>medical research </a:t>
                      </a:r>
                      <a:endParaRPr lang="en-CA" sz="2000" b="1"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800" dirty="0" smtClean="0">
                          <a:solidFill>
                            <a:schemeClr val="bg2"/>
                          </a:solidFill>
                          <a:effectLst/>
                        </a:rPr>
                        <a:t>63</a:t>
                      </a:r>
                      <a:endParaRPr lang="en-CA" sz="24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CA" sz="1800" dirty="0">
                          <a:solidFill>
                            <a:schemeClr val="bg2"/>
                          </a:solidFill>
                          <a:effectLst/>
                        </a:rPr>
                        <a:t>7</a:t>
                      </a:r>
                      <a:r>
                        <a:rPr lang="en-CA" sz="1800" baseline="30000" dirty="0">
                          <a:solidFill>
                            <a:schemeClr val="bg2"/>
                          </a:solidFill>
                          <a:effectLst/>
                        </a:rPr>
                        <a:t>th</a:t>
                      </a:r>
                      <a:r>
                        <a:rPr lang="en-CA" sz="1800" dirty="0">
                          <a:solidFill>
                            <a:schemeClr val="bg2"/>
                          </a:solidFill>
                          <a:effectLst/>
                        </a:rPr>
                        <a:t> out of 33 countries</a:t>
                      </a:r>
                      <a:endParaRPr lang="en-CA" sz="2400" dirty="0">
                        <a:solidFill>
                          <a:schemeClr val="bg2"/>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707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075" y="1784420"/>
            <a:ext cx="4038600" cy="364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0" y="242455"/>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CA" sz="4000" dirty="0" smtClean="0">
                <a:solidFill>
                  <a:schemeClr val="bg1"/>
                </a:solidFill>
                <a:effectLst>
                  <a:outerShdw blurRad="38100" dist="38100" dir="2700000" algn="tl">
                    <a:srgbClr val="000000"/>
                  </a:outerShdw>
                </a:effectLst>
                <a:latin typeface="Calibri" pitchFamily="34" charset="0"/>
              </a:rPr>
              <a:t>Drivers of Interest in Science</a:t>
            </a:r>
            <a:endParaRPr lang="en-US" sz="4000" dirty="0">
              <a:solidFill>
                <a:schemeClr val="bg1"/>
              </a:solidFill>
              <a:effectLst>
                <a:outerShdw blurRad="38100" dist="38100" dir="2700000" algn="tl">
                  <a:srgbClr val="000000"/>
                </a:outerShdw>
              </a:effectLst>
              <a:latin typeface="Calibri" pitchFamily="34" charset="0"/>
            </a:endParaRPr>
          </a:p>
        </p:txBody>
      </p:sp>
      <p:sp>
        <p:nvSpPr>
          <p:cNvPr id="5" name="Rectangle 4"/>
          <p:cNvSpPr/>
          <p:nvPr/>
        </p:nvSpPr>
        <p:spPr>
          <a:xfrm>
            <a:off x="285750" y="986100"/>
            <a:ext cx="7772400" cy="517065"/>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US" sz="2400" b="1" dirty="0" smtClean="0">
                <a:solidFill>
                  <a:srgbClr val="6B0000"/>
                </a:solidFill>
                <a:latin typeface="Calibri"/>
                <a:ea typeface="Calibri"/>
                <a:cs typeface="Times New Roman"/>
              </a:rPr>
              <a:t>Canadian Interest in Science by Demographic Group</a:t>
            </a:r>
            <a:endParaRPr lang="en-US" sz="2400" b="1" dirty="0">
              <a:solidFill>
                <a:srgbClr val="6B0000"/>
              </a:solidFill>
              <a:latin typeface="Calibri"/>
              <a:ea typeface="Calibri"/>
              <a:cs typeface="Times New Roman"/>
            </a:endParaRPr>
          </a:p>
        </p:txBody>
      </p:sp>
      <p:sp>
        <p:nvSpPr>
          <p:cNvPr id="2" name="TextBox 1"/>
          <p:cNvSpPr txBox="1"/>
          <p:nvPr/>
        </p:nvSpPr>
        <p:spPr>
          <a:xfrm>
            <a:off x="228600" y="1692950"/>
            <a:ext cx="4114800" cy="2031325"/>
          </a:xfrm>
          <a:prstGeom prst="rect">
            <a:avLst/>
          </a:prstGeom>
          <a:noFill/>
        </p:spPr>
        <p:txBody>
          <a:bodyPr wrap="square" rtlCol="0">
            <a:spAutoFit/>
          </a:bodyPr>
          <a:lstStyle/>
          <a:p>
            <a:r>
              <a:rPr lang="en-CA" b="1" u="sng" dirty="0" smtClean="0"/>
              <a:t>Interest in science is higher among:</a:t>
            </a:r>
          </a:p>
          <a:p>
            <a:pPr marL="285750" indent="-285750">
              <a:buFont typeface="Arial" panose="020B0604020202020204" pitchFamily="34" charset="0"/>
              <a:buChar char="•"/>
            </a:pPr>
            <a:r>
              <a:rPr lang="en-CA" dirty="0" smtClean="0"/>
              <a:t>Younger respondents</a:t>
            </a:r>
          </a:p>
          <a:p>
            <a:pPr marL="285750" indent="-285750">
              <a:buFont typeface="Arial" panose="020B0604020202020204" pitchFamily="34" charset="0"/>
              <a:buChar char="•"/>
            </a:pPr>
            <a:r>
              <a:rPr lang="en-CA" dirty="0" smtClean="0"/>
              <a:t>More educated respondents</a:t>
            </a:r>
          </a:p>
          <a:p>
            <a:pPr marL="285750" indent="-285750">
              <a:buFont typeface="Arial" panose="020B0604020202020204" pitchFamily="34" charset="0"/>
              <a:buChar char="•"/>
            </a:pPr>
            <a:r>
              <a:rPr lang="en-CA" dirty="0" smtClean="0"/>
              <a:t>Higher income respondents</a:t>
            </a:r>
          </a:p>
          <a:p>
            <a:pPr marL="285750" indent="-285750">
              <a:buFont typeface="Arial" panose="020B0604020202020204" pitchFamily="34" charset="0"/>
              <a:buChar char="•"/>
            </a:pPr>
            <a:r>
              <a:rPr lang="en-CA" dirty="0" smtClean="0"/>
              <a:t>Men vs. women</a:t>
            </a:r>
          </a:p>
        </p:txBody>
      </p:sp>
      <p:sp>
        <p:nvSpPr>
          <p:cNvPr id="7" name="Oval 6"/>
          <p:cNvSpPr/>
          <p:nvPr/>
        </p:nvSpPr>
        <p:spPr bwMode="auto">
          <a:xfrm>
            <a:off x="5248273" y="3429000"/>
            <a:ext cx="2447925" cy="7620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9" name="Rectangle 8"/>
          <p:cNvSpPr/>
          <p:nvPr/>
        </p:nvSpPr>
        <p:spPr>
          <a:xfrm>
            <a:off x="6410325" y="5463570"/>
            <a:ext cx="2419350" cy="276999"/>
          </a:xfrm>
          <a:prstGeom prst="rect">
            <a:avLst/>
          </a:prstGeom>
        </p:spPr>
        <p:txBody>
          <a:bodyPr wrap="square">
            <a:spAutoFit/>
          </a:bodyPr>
          <a:lstStyle/>
          <a:p>
            <a:r>
              <a:rPr lang="en-CA" sz="1200" dirty="0"/>
              <a:t> Data Source: Panel survey </a:t>
            </a:r>
            <a:r>
              <a:rPr lang="en-CA" sz="1200" dirty="0" smtClean="0"/>
              <a:t>data</a:t>
            </a:r>
            <a:endParaRPr lang="en-CA" sz="1200" dirty="0"/>
          </a:p>
        </p:txBody>
      </p:sp>
      <p:sp>
        <p:nvSpPr>
          <p:cNvPr id="10" name="Rectangle 9"/>
          <p:cNvSpPr/>
          <p:nvPr/>
        </p:nvSpPr>
        <p:spPr>
          <a:xfrm>
            <a:off x="352425" y="4009609"/>
            <a:ext cx="3429000" cy="1569660"/>
          </a:xfrm>
          <a:prstGeom prst="rect">
            <a:avLst/>
          </a:prstGeom>
        </p:spPr>
        <p:txBody>
          <a:bodyPr wrap="square">
            <a:spAutoFit/>
          </a:bodyPr>
          <a:lstStyle/>
          <a:p>
            <a:pPr marR="228600" lvl="0">
              <a:spcBef>
                <a:spcPts val="1200"/>
              </a:spcBef>
              <a:spcAft>
                <a:spcPts val="1000"/>
              </a:spcAft>
              <a:tabLst>
                <a:tab pos="457200" algn="l"/>
              </a:tabLst>
            </a:pPr>
            <a:r>
              <a:rPr lang="en-US" sz="2400" b="1" dirty="0" smtClean="0">
                <a:solidFill>
                  <a:srgbClr val="6B0000"/>
                </a:solidFill>
                <a:latin typeface="Calibri"/>
                <a:ea typeface="Calibri"/>
                <a:cs typeface="Times New Roman"/>
              </a:rPr>
              <a:t>Similar patterns found in demographic drivers for other science culture dimensions.</a:t>
            </a:r>
            <a:endParaRPr lang="en-US" sz="2400" b="1" dirty="0">
              <a:solidFill>
                <a:srgbClr val="6B0000"/>
              </a:solidFill>
              <a:latin typeface="Calibri"/>
              <a:ea typeface="Calibri"/>
              <a:cs typeface="Times New Roman"/>
            </a:endParaRPr>
          </a:p>
        </p:txBody>
      </p:sp>
    </p:spTree>
    <p:extLst>
      <p:ext uri="{BB962C8B-B14F-4D97-AF65-F5344CB8AC3E}">
        <p14:creationId xmlns:p14="http://schemas.microsoft.com/office/powerpoint/2010/main" val="16363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0" y="242455"/>
            <a:ext cx="9144000" cy="701675"/>
          </a:xfrm>
          <a:prstGeom prst="rect">
            <a:avLst/>
          </a:prstGeom>
          <a:gradFill rotWithShape="1">
            <a:gsLst>
              <a:gs pos="0">
                <a:srgbClr val="7A0028">
                  <a:gamma/>
                  <a:shade val="46275"/>
                  <a:invGamma/>
                </a:srgbClr>
              </a:gs>
              <a:gs pos="50000">
                <a:srgbClr val="7A0028"/>
              </a:gs>
              <a:gs pos="100000">
                <a:srgbClr val="7A0028">
                  <a:gamma/>
                  <a:shade val="46275"/>
                  <a:invGamma/>
                </a:srgbClr>
              </a:gs>
            </a:gsLst>
            <a:lin ang="5400000" scaled="1"/>
          </a:gradFill>
          <a:ln w="9525">
            <a:noFill/>
            <a:miter lim="800000"/>
            <a:headEnd/>
            <a:tailEnd/>
          </a:ln>
          <a:effectLst/>
        </p:spPr>
        <p:txBody>
          <a:bodyPr>
            <a:spAutoFit/>
          </a:bodyPr>
          <a:lstStyle/>
          <a:p>
            <a:pPr algn="ctr">
              <a:defRPr/>
            </a:pPr>
            <a:r>
              <a:rPr lang="en-CA" sz="4000" dirty="0" smtClean="0">
                <a:solidFill>
                  <a:schemeClr val="bg1"/>
                </a:solidFill>
                <a:effectLst>
                  <a:outerShdw blurRad="38100" dist="38100" dir="2700000" algn="tl">
                    <a:srgbClr val="000000"/>
                  </a:outerShdw>
                </a:effectLst>
                <a:latin typeface="Calibri" pitchFamily="34" charset="0"/>
              </a:rPr>
              <a:t>Measuring Science Literacy</a:t>
            </a:r>
            <a:endParaRPr lang="en-US" sz="4000" dirty="0">
              <a:solidFill>
                <a:schemeClr val="bg1"/>
              </a:solidFill>
              <a:effectLst>
                <a:outerShdw blurRad="38100" dist="38100" dir="2700000" algn="tl">
                  <a:srgbClr val="000000"/>
                </a:outerShdw>
              </a:effectLst>
              <a:latin typeface="Calibri" pitchFamily="34" charset="0"/>
            </a:endParaRPr>
          </a:p>
        </p:txBody>
      </p:sp>
      <p:sp>
        <p:nvSpPr>
          <p:cNvPr id="2" name="Rectangle 1"/>
          <p:cNvSpPr/>
          <p:nvPr/>
        </p:nvSpPr>
        <p:spPr>
          <a:xfrm>
            <a:off x="609600" y="1142999"/>
            <a:ext cx="7543800" cy="392159"/>
          </a:xfrm>
          <a:prstGeom prst="rect">
            <a:avLst/>
          </a:prstGeom>
        </p:spPr>
        <p:txBody>
          <a:bodyPr wrap="square">
            <a:spAutoFit/>
          </a:bodyPr>
          <a:lstStyle/>
          <a:p>
            <a:pPr marR="228600" lvl="0">
              <a:lnSpc>
                <a:spcPct val="115000"/>
              </a:lnSpc>
              <a:spcBef>
                <a:spcPts val="1200"/>
              </a:spcBef>
              <a:spcAft>
                <a:spcPts val="1000"/>
              </a:spcAft>
              <a:tabLst>
                <a:tab pos="457200" algn="l"/>
              </a:tabLst>
            </a:pPr>
            <a:r>
              <a:rPr lang="en-US" b="1" dirty="0" smtClean="0">
                <a:solidFill>
                  <a:srgbClr val="6B0000"/>
                </a:solidFill>
                <a:latin typeface="Calibri"/>
                <a:ea typeface="Calibri"/>
                <a:cs typeface="Times New Roman"/>
              </a:rPr>
              <a:t>Civic Science Literacy by Country</a:t>
            </a:r>
            <a:endParaRPr lang="en-US" b="1" dirty="0">
              <a:solidFill>
                <a:srgbClr val="6B0000"/>
              </a:solidFill>
              <a:latin typeface="Calibri"/>
              <a:ea typeface="Calibri"/>
              <a:cs typeface="Times New Roman"/>
            </a:endParaRPr>
          </a:p>
        </p:txBody>
      </p:sp>
      <p:sp>
        <p:nvSpPr>
          <p:cNvPr id="6" name="Rectangle 5"/>
          <p:cNvSpPr/>
          <p:nvPr/>
        </p:nvSpPr>
        <p:spPr>
          <a:xfrm>
            <a:off x="533400" y="5722203"/>
            <a:ext cx="8381999" cy="830997"/>
          </a:xfrm>
          <a:prstGeom prst="rect">
            <a:avLst/>
          </a:prstGeom>
        </p:spPr>
        <p:txBody>
          <a:bodyPr wrap="square">
            <a:spAutoFit/>
          </a:bodyPr>
          <a:lstStyle/>
          <a:p>
            <a:pPr marR="228600" lvl="0">
              <a:spcBef>
                <a:spcPts val="1200"/>
              </a:spcBef>
              <a:spcAft>
                <a:spcPts val="1000"/>
              </a:spcAft>
              <a:tabLst>
                <a:tab pos="457200" algn="l"/>
              </a:tabLst>
            </a:pPr>
            <a:r>
              <a:rPr lang="en-US" sz="2400" b="1" dirty="0" smtClean="0">
                <a:solidFill>
                  <a:srgbClr val="6B0000"/>
                </a:solidFill>
                <a:latin typeface="Calibri"/>
                <a:ea typeface="Calibri"/>
                <a:cs typeface="Times New Roman"/>
              </a:rPr>
              <a:t>Canada ranks 1</a:t>
            </a:r>
            <a:r>
              <a:rPr lang="en-US" sz="2400" b="1" baseline="30000" dirty="0" smtClean="0">
                <a:solidFill>
                  <a:srgbClr val="6B0000"/>
                </a:solidFill>
                <a:latin typeface="Calibri"/>
                <a:ea typeface="Calibri"/>
                <a:cs typeface="Times New Roman"/>
              </a:rPr>
              <a:t>st</a:t>
            </a:r>
            <a:r>
              <a:rPr lang="en-US" sz="2400" b="1" dirty="0" smtClean="0">
                <a:solidFill>
                  <a:srgbClr val="6B0000"/>
                </a:solidFill>
                <a:latin typeface="Calibri"/>
                <a:ea typeface="Calibri"/>
                <a:cs typeface="Times New Roman"/>
              </a:rPr>
              <a:t> out of all countries on a science literacy index based on these factual and open-ended survey questions.</a:t>
            </a:r>
            <a:endParaRPr lang="en-US" sz="2400" b="1" dirty="0" smtClean="0">
              <a:solidFill>
                <a:srgbClr val="6B0000"/>
              </a:solidFill>
              <a:effectLst/>
              <a:latin typeface="Calibri"/>
              <a:ea typeface="Calibri"/>
              <a:cs typeface="Times New Roman"/>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4" y="1600200"/>
            <a:ext cx="731804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99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00">
            <a:alpha val="55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CC00">
            <a:alpha val="55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22283</TotalTime>
  <Words>2959</Words>
  <Application>Microsoft Office PowerPoint</Application>
  <PresentationFormat>On-screen Show (4:3)</PresentationFormat>
  <Paragraphs>325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alison.crone</dc:creator>
  <cp:lastModifiedBy>Cathleen Meechan</cp:lastModifiedBy>
  <cp:revision>1029</cp:revision>
  <cp:lastPrinted>2014-08-21T17:18:57Z</cp:lastPrinted>
  <dcterms:created xsi:type="dcterms:W3CDTF">2009-02-27T20:10:34Z</dcterms:created>
  <dcterms:modified xsi:type="dcterms:W3CDTF">2014-08-22T17:45:13Z</dcterms:modified>
</cp:coreProperties>
</file>