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presProps.xml" ContentType="application/vnd.openxmlformats-officedocument.presentationml.presProps+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notesSlides/notesSlide24.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1" r:id="rId2"/>
    <p:sldMasterId id="2147483663" r:id="rId3"/>
    <p:sldMasterId id="2147483666" r:id="rId4"/>
  </p:sldMasterIdLst>
  <p:notesMasterIdLst>
    <p:notesMasterId r:id="rId31"/>
  </p:notesMasterIdLst>
  <p:sldIdLst>
    <p:sldId id="265" r:id="rId5"/>
    <p:sldId id="266" r:id="rId6"/>
    <p:sldId id="267" r:id="rId7"/>
    <p:sldId id="257" r:id="rId8"/>
    <p:sldId id="258" r:id="rId9"/>
    <p:sldId id="259" r:id="rId10"/>
    <p:sldId id="260" r:id="rId11"/>
    <p:sldId id="261" r:id="rId12"/>
    <p:sldId id="262" r:id="rId13"/>
    <p:sldId id="263" r:id="rId14"/>
    <p:sldId id="264"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5"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annah Hoag"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1184"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idx="1">
    <p:pos x="6000" y="0"/>
    <p:text>Can't include embargoed material (i.e. Monday full report content.) if changes are present in summary report OK. But probably cut that last point.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3DC4F9-5C57-324E-ADDD-9F672872A835}" type="datetimeFigureOut">
              <a:rPr lang="en-US" smtClean="0"/>
              <a:pPr/>
              <a:t>3/30/14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21881-538B-4B45-95B9-3A97DF3FF4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1DA5D604-4255-5B40-A392-3A6BC1C372A5}" type="slidenum">
              <a:rPr lang="en-US"/>
              <a:pPr/>
              <a:t>10</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5C81B3D5-A830-5D40-9276-C0F9E732FDE6}" type="slidenum">
              <a:rPr lang="en-US"/>
              <a:pPr/>
              <a:t>11</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BB348C1C-1FA6-504B-AF35-9FCAD268F256}" type="slidenum">
              <a:rPr lang="en-US">
                <a:solidFill>
                  <a:prstClr val="black"/>
                </a:solidFill>
              </a:rPr>
              <a:pPr/>
              <a:t>12</a:t>
            </a:fld>
            <a:endParaRPr lang="en-US">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eaLnBrk="1" hangingPunct="1"/>
            <a:endParaRPr lang="en-CA">
              <a:ea typeface="ＭＳ Ｐゴシック" charset="-128"/>
            </a:endParaRPr>
          </a:p>
        </p:txBody>
      </p:sp>
      <p:sp>
        <p:nvSpPr>
          <p:cNvPr id="13316" name="Slide Number Placeholder 3"/>
          <p:cNvSpPr>
            <a:spLocks noGrp="1"/>
          </p:cNvSpPr>
          <p:nvPr>
            <p:ph type="sldNum" sz="quarter" idx="5"/>
          </p:nvPr>
        </p:nvSpPr>
        <p:spPr>
          <a:noFill/>
        </p:spPr>
        <p:txBody>
          <a:bodyPr/>
          <a:lstStyle/>
          <a:p>
            <a:fld id="{4061AB16-27A7-2043-8D8D-D661F5504B0A}" type="slidenum">
              <a:rPr lang="en-US">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pPr eaLnBrk="1" hangingPunct="1"/>
            <a:endParaRPr lang="en-CA">
              <a:ea typeface="ＭＳ Ｐゴシック" charset="-128"/>
            </a:endParaRPr>
          </a:p>
        </p:txBody>
      </p:sp>
      <p:sp>
        <p:nvSpPr>
          <p:cNvPr id="14340" name="Slide Number Placeholder 3"/>
          <p:cNvSpPr>
            <a:spLocks noGrp="1"/>
          </p:cNvSpPr>
          <p:nvPr>
            <p:ph type="sldNum" sz="quarter" idx="5"/>
          </p:nvPr>
        </p:nvSpPr>
        <p:spPr>
          <a:noFill/>
        </p:spPr>
        <p:txBody>
          <a:bodyPr/>
          <a:lstStyle/>
          <a:p>
            <a:fld id="{DB7274EA-D380-0D45-A45C-1D705DB983D5}" type="slidenum">
              <a:rPr lang="en-US">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CA">
              <a:ea typeface="ＭＳ Ｐゴシック" charset="-128"/>
            </a:endParaRPr>
          </a:p>
        </p:txBody>
      </p:sp>
      <p:sp>
        <p:nvSpPr>
          <p:cNvPr id="15364" name="Slide Number Placeholder 3"/>
          <p:cNvSpPr>
            <a:spLocks noGrp="1"/>
          </p:cNvSpPr>
          <p:nvPr>
            <p:ph type="sldNum" sz="quarter" idx="5"/>
          </p:nvPr>
        </p:nvSpPr>
        <p:spPr>
          <a:noFill/>
        </p:spPr>
        <p:txBody>
          <a:bodyPr/>
          <a:lstStyle/>
          <a:p>
            <a:fld id="{C8601D76-FB72-2140-AD67-7A001878B748}" type="slidenum">
              <a:rPr lang="en-US">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CA">
              <a:ea typeface="ＭＳ Ｐゴシック" charset="-128"/>
            </a:endParaRPr>
          </a:p>
          <a:p>
            <a:endParaRPr lang="en-CA">
              <a:ea typeface="ＭＳ Ｐゴシック" charset="-128"/>
            </a:endParaRPr>
          </a:p>
          <a:p>
            <a:pPr eaLnBrk="1" hangingPunct="1"/>
            <a:endParaRPr lang="en-CA">
              <a:ea typeface="ＭＳ Ｐゴシック" charset="-128"/>
            </a:endParaRPr>
          </a:p>
        </p:txBody>
      </p:sp>
      <p:sp>
        <p:nvSpPr>
          <p:cNvPr id="16388" name="Slide Number Placeholder 3"/>
          <p:cNvSpPr>
            <a:spLocks noGrp="1"/>
          </p:cNvSpPr>
          <p:nvPr>
            <p:ph type="sldNum" sz="quarter" idx="5"/>
          </p:nvPr>
        </p:nvSpPr>
        <p:spPr>
          <a:noFill/>
        </p:spPr>
        <p:txBody>
          <a:bodyPr/>
          <a:lstStyle/>
          <a:p>
            <a:fld id="{99389611-CEF1-C847-AC08-F7E2C167A280}" type="slidenum">
              <a:rPr lang="en-US">
                <a:solidFill>
                  <a:srgbClr val="000000"/>
                </a:solidFill>
              </a:rPr>
              <a:pPr/>
              <a:t>16</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CA">
              <a:ea typeface="ＭＳ Ｐゴシック" charset="-128"/>
            </a:endParaRPr>
          </a:p>
        </p:txBody>
      </p:sp>
      <p:sp>
        <p:nvSpPr>
          <p:cNvPr id="17412" name="Slide Number Placeholder 3"/>
          <p:cNvSpPr>
            <a:spLocks noGrp="1"/>
          </p:cNvSpPr>
          <p:nvPr>
            <p:ph type="sldNum" sz="quarter" idx="5"/>
          </p:nvPr>
        </p:nvSpPr>
        <p:spPr>
          <a:noFill/>
        </p:spPr>
        <p:txBody>
          <a:bodyPr/>
          <a:lstStyle/>
          <a:p>
            <a:fld id="{CF4DCD29-A800-184E-BE6A-73D28356AFF3}" type="slidenum">
              <a:rPr lang="en-US">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CA">
              <a:ea typeface="ＭＳ Ｐゴシック" charset="-128"/>
            </a:endParaRPr>
          </a:p>
        </p:txBody>
      </p:sp>
      <p:sp>
        <p:nvSpPr>
          <p:cNvPr id="18436" name="Slide Number Placeholder 3"/>
          <p:cNvSpPr>
            <a:spLocks noGrp="1"/>
          </p:cNvSpPr>
          <p:nvPr>
            <p:ph type="sldNum" sz="quarter" idx="5"/>
          </p:nvPr>
        </p:nvSpPr>
        <p:spPr>
          <a:noFill/>
        </p:spPr>
        <p:txBody>
          <a:bodyPr/>
          <a:lstStyle/>
          <a:p>
            <a:fld id="{8E71FAC9-EA06-F744-BC01-74CC22F2E7A4}" type="slidenum">
              <a:rPr lang="en-US">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097014C-61C8-A343-A7ED-3EB8D6E87E92}" type="slidenum">
              <a:rPr lang="en-CA">
                <a:solidFill>
                  <a:prstClr val="black"/>
                </a:solidFill>
              </a:rPr>
              <a:pPr/>
              <a:t>19</a:t>
            </a:fld>
            <a:endParaRPr lang="en-CA">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buFontTx/>
              <a:buChar char="•"/>
            </a:pPr>
            <a:r>
              <a:rPr lang="en-CA"/>
              <a:t> </a:t>
            </a:r>
            <a:r>
              <a:rPr lang="en-CA" sz="1600"/>
              <a:t>I have chosen to focus on three of the findings of the Polar Regions chapter.</a:t>
            </a:r>
          </a:p>
          <a:p>
            <a:pPr eaLnBrk="1" hangingPunct="1">
              <a:buFontTx/>
              <a:buChar char="•"/>
            </a:pPr>
            <a:r>
              <a:rPr lang="en-CA" sz="1600"/>
              <a:t> The first is to note the accelerated warming in the Arctic and the limitations this might place on our ability to adapt to climate change.</a:t>
            </a:r>
          </a:p>
          <a:p>
            <a:pPr eaLnBrk="1" hangingPunct="1">
              <a:buFontTx/>
              <a:buChar char="•"/>
            </a:pPr>
            <a:r>
              <a:rPr lang="en-CA" sz="1600"/>
              <a:t> The other two points deal with impacts on peoples and communities in the Arctic and on marine ecosystems.</a:t>
            </a:r>
          </a:p>
          <a:p>
            <a:pPr eaLnBrk="1" hangingPunct="1">
              <a:buFontTx/>
              <a:buChar char="•"/>
            </a:pPr>
            <a:r>
              <a:rPr lang="en-CA" sz="1600"/>
              <a:t> I will conclude by sharing with you some thoughts on the ability of the IPCC to deal with solutions, particularly adaptation options, having now defined the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406BDBA-FBF5-5A4F-A971-3264A2E4FFD9}" type="slidenum">
              <a:rPr lang="en-CA">
                <a:solidFill>
                  <a:prstClr val="black"/>
                </a:solidFill>
              </a:rPr>
              <a:pPr/>
              <a:t>20</a:t>
            </a:fld>
            <a:endParaRPr lang="en-CA">
              <a:solidFill>
                <a:prstClr val="black"/>
              </a:solidFill>
            </a:endParaRPr>
          </a:p>
        </p:txBody>
      </p:sp>
      <p:sp>
        <p:nvSpPr>
          <p:cNvPr id="19459" name="Rectangle 2"/>
          <p:cNvSpPr>
            <a:spLocks noGrp="1" noRot="1" noChangeAspect="1" noChangeArrowheads="1" noTextEdit="1"/>
          </p:cNvSpPr>
          <p:nvPr>
            <p:ph type="sldImg"/>
          </p:nvPr>
        </p:nvSpPr>
        <p:spPr>
          <a:xfrm>
            <a:off x="1125538" y="684213"/>
            <a:ext cx="4572000" cy="3429000"/>
          </a:xfrm>
          <a:ln/>
        </p:spPr>
      </p:sp>
      <p:sp>
        <p:nvSpPr>
          <p:cNvPr id="19460" name="Rectangle 3"/>
          <p:cNvSpPr>
            <a:spLocks noGrp="1" noChangeArrowheads="1"/>
          </p:cNvSpPr>
          <p:nvPr>
            <p:ph type="body" idx="1"/>
          </p:nvPr>
        </p:nvSpPr>
        <p:spPr>
          <a:noFill/>
          <a:ln/>
        </p:spPr>
        <p:txBody>
          <a:bodyPr/>
          <a:lstStyle/>
          <a:p>
            <a:pPr eaLnBrk="1" hangingPunct="1">
              <a:buFontTx/>
              <a:buChar char="•"/>
            </a:pPr>
            <a:r>
              <a:rPr lang="en-CA" sz="1600"/>
              <a:t> Arctic surface air temperatures are increasing at 2-3 times the global average.</a:t>
            </a:r>
          </a:p>
          <a:p>
            <a:pPr eaLnBrk="1" hangingPunct="1">
              <a:buFontTx/>
              <a:buChar char="•"/>
            </a:pPr>
            <a:r>
              <a:rPr lang="en-CA" sz="1600"/>
              <a:t> If our emissions continue to increase at the present rate by the end of the century global average temperatures could be as high as 4 </a:t>
            </a:r>
            <a:r>
              <a:rPr lang="en-CA" sz="1600" baseline="30000"/>
              <a:t>o</a:t>
            </a:r>
            <a:r>
              <a:rPr lang="en-CA" sz="1600"/>
              <a:t>C above pre-industrial levels with Arctic temperatures being as much as 11 </a:t>
            </a:r>
            <a:r>
              <a:rPr lang="en-CA" sz="1600" baseline="30000"/>
              <a:t>o</a:t>
            </a:r>
            <a:r>
              <a:rPr lang="en-CA" sz="1600"/>
              <a:t>C higher.</a:t>
            </a:r>
          </a:p>
          <a:p>
            <a:pPr eaLnBrk="1" hangingPunct="1">
              <a:buFontTx/>
              <a:buChar char="•"/>
            </a:pPr>
            <a:r>
              <a:rPr lang="is-IS" sz="1600"/>
              <a:t> The Working Group II contribution to the IPCC 5</a:t>
            </a:r>
            <a:r>
              <a:rPr lang="is-IS" sz="1600" baseline="30000"/>
              <a:t>th</a:t>
            </a:r>
            <a:r>
              <a:rPr lang="is-IS" sz="1600"/>
              <a:t> Assessment Report pays attention to the rate and not just  the magnitude of climate change as was the focus in previous Assessment Reports.</a:t>
            </a:r>
            <a:endParaRPr lang="en-CA" sz="1600"/>
          </a:p>
          <a:p>
            <a:pPr eaLnBrk="1" hangingPunct="1"/>
            <a:endParaRPr lang="is-IS" sz="16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A56483F-0D30-8848-A404-E7EB6614E8E4}" type="slidenum">
              <a:rPr lang="en-CA">
                <a:solidFill>
                  <a:prstClr val="black"/>
                </a:solidFill>
              </a:rPr>
              <a:pPr/>
              <a:t>21</a:t>
            </a:fld>
            <a:endParaRPr lang="en-CA">
              <a:solidFill>
                <a:prstClr val="black"/>
              </a:solidFill>
            </a:endParaRPr>
          </a:p>
        </p:txBody>
      </p:sp>
      <p:sp>
        <p:nvSpPr>
          <p:cNvPr id="17411" name="Rectangle 2"/>
          <p:cNvSpPr>
            <a:spLocks noGrp="1" noRot="1" noChangeAspect="1" noChangeArrowheads="1" noTextEdit="1"/>
          </p:cNvSpPr>
          <p:nvPr>
            <p:ph type="sldImg"/>
          </p:nvPr>
        </p:nvSpPr>
        <p:spPr>
          <a:xfrm>
            <a:off x="1125538" y="684213"/>
            <a:ext cx="4572000" cy="3429000"/>
          </a:xfrm>
          <a:ln/>
        </p:spPr>
      </p:sp>
      <p:sp>
        <p:nvSpPr>
          <p:cNvPr id="17412" name="Rectangle 3"/>
          <p:cNvSpPr>
            <a:spLocks noGrp="1" noChangeArrowheads="1"/>
          </p:cNvSpPr>
          <p:nvPr>
            <p:ph type="body" idx="1"/>
          </p:nvPr>
        </p:nvSpPr>
        <p:spPr>
          <a:noFill/>
          <a:ln/>
        </p:spPr>
        <p:txBody>
          <a:bodyPr/>
          <a:lstStyle/>
          <a:p>
            <a:pPr eaLnBrk="1" hangingPunct="1">
              <a:buFontTx/>
              <a:buChar char="•"/>
            </a:pPr>
            <a:r>
              <a:rPr lang="en-CA"/>
              <a:t> </a:t>
            </a:r>
            <a:r>
              <a:rPr lang="en-CA" sz="1600"/>
              <a:t>Arctic sea-ice cover and volume are declining faster then any of our models project. Observations in recent years are all lower than previous decadal means.</a:t>
            </a:r>
          </a:p>
          <a:p>
            <a:pPr eaLnBrk="1" hangingPunct="1">
              <a:buFontTx/>
              <a:buChar char="•"/>
            </a:pPr>
            <a:r>
              <a:rPr lang="en-CA" sz="1600"/>
              <a:t> The Arctic could become free of sea-ice in summer within the next few decades rather than at the end of the century as was previously estimated.</a:t>
            </a:r>
          </a:p>
          <a:p>
            <a:pPr eaLnBrk="1" hangingPunct="1">
              <a:buFontTx/>
              <a:buChar char="•"/>
            </a:pPr>
            <a:r>
              <a:rPr lang="is-IS" sz="1600" b="1"/>
              <a:t> </a:t>
            </a:r>
            <a:r>
              <a:rPr lang="is-IS" sz="1600"/>
              <a:t>The rapid rate at which climate is changing in the Polar Regions will impact natural and social systems</a:t>
            </a:r>
            <a:r>
              <a:rPr lang="is-IS" sz="1600" i="1"/>
              <a:t> </a:t>
            </a:r>
            <a:r>
              <a:rPr lang="is-IS" sz="1600"/>
              <a:t>and may exceed the rate at which some components can successfully adapt.</a:t>
            </a:r>
            <a:endParaRPr lang="en-CA"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EF48812-9A02-D040-849B-D9E8CC375B08}" type="slidenum">
              <a:rPr lang="en-CA">
                <a:solidFill>
                  <a:prstClr val="black"/>
                </a:solidFill>
              </a:rPr>
              <a:pPr/>
              <a:t>22</a:t>
            </a:fld>
            <a:endParaRPr lang="en-CA">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260350" y="4343400"/>
            <a:ext cx="6408738" cy="4621213"/>
          </a:xfrm>
          <a:noFill/>
          <a:ln/>
        </p:spPr>
        <p:txBody>
          <a:bodyPr/>
          <a:lstStyle/>
          <a:p>
            <a:pPr eaLnBrk="1" hangingPunct="1">
              <a:lnSpc>
                <a:spcPct val="90000"/>
              </a:lnSpc>
              <a:buFontTx/>
              <a:buChar char="•"/>
            </a:pPr>
            <a:r>
              <a:rPr lang="en-CA" sz="1400"/>
              <a:t> Climate change will exacerbate existing vulnerabilities. </a:t>
            </a:r>
          </a:p>
          <a:p>
            <a:pPr eaLnBrk="1" hangingPunct="1">
              <a:lnSpc>
                <a:spcPct val="90000"/>
              </a:lnSpc>
              <a:buFontTx/>
              <a:buChar char="•"/>
            </a:pPr>
            <a:r>
              <a:rPr lang="en-CA" sz="1400"/>
              <a:t> Climate change’s physical, biological and socio-economic impacts in the Arctic have to be seen in the context of often interconnected factors. These  include not only environmental changes caused by drivers other than climate change (for example Persistent Organic Pollutants) but also demography, culture and economic development. </a:t>
            </a:r>
          </a:p>
          <a:p>
            <a:pPr eaLnBrk="1" hangingPunct="1">
              <a:lnSpc>
                <a:spcPct val="90000"/>
              </a:lnSpc>
              <a:buFontTx/>
              <a:buChar char="•"/>
            </a:pPr>
            <a:r>
              <a:rPr lang="en-US" sz="1400"/>
              <a:t> Globalization and resource development are projected to increase significantly in the future with potential impacts on traditional lifestyles.</a:t>
            </a:r>
            <a:endParaRPr lang="en-CA" sz="1400"/>
          </a:p>
          <a:p>
            <a:pPr eaLnBrk="1" hangingPunct="1">
              <a:lnSpc>
                <a:spcPct val="90000"/>
              </a:lnSpc>
              <a:buFontTx/>
              <a:buChar char="•"/>
            </a:pPr>
            <a:r>
              <a:rPr lang="en-US" sz="1400"/>
              <a:t> </a:t>
            </a:r>
            <a:r>
              <a:rPr lang="en-GB" sz="1400"/>
              <a:t>There is increased evidence that climate change will have large effects on Arctic communities, especially where relatively small and narrowly based economies leave a narrower range of adaptive choices. </a:t>
            </a:r>
            <a:endParaRPr lang="en-US" sz="1400"/>
          </a:p>
          <a:p>
            <a:pPr eaLnBrk="1" hangingPunct="1">
              <a:lnSpc>
                <a:spcPct val="90000"/>
              </a:lnSpc>
              <a:buFontTx/>
              <a:buChar char="•"/>
            </a:pPr>
            <a:r>
              <a:rPr lang="en-CA" sz="1400"/>
              <a:t> </a:t>
            </a:r>
            <a:r>
              <a:rPr lang="en-US" sz="1400"/>
              <a:t>Food security for many indigenous and rural residents in the Arctic, particularly those dependent on traditions country foods, is being impacted by climate change.</a:t>
            </a:r>
          </a:p>
          <a:p>
            <a:pPr eaLnBrk="1" hangingPunct="1">
              <a:lnSpc>
                <a:spcPct val="90000"/>
              </a:lnSpc>
              <a:buFontTx/>
              <a:buChar char="•"/>
            </a:pPr>
            <a:r>
              <a:rPr lang="en-US" sz="1400"/>
              <a:t> Accelerated rates of change in permafrost thaw, loss of coastal sea ice, sea level rise and increased weather extremes are forcing relocation of some indigenous communities in Alaska.</a:t>
            </a:r>
          </a:p>
          <a:p>
            <a:pPr eaLnBrk="1" hangingPunct="1">
              <a:lnSpc>
                <a:spcPct val="90000"/>
              </a:lnSpc>
              <a:buFontTx/>
              <a:buChar char="•"/>
            </a:pPr>
            <a:r>
              <a:rPr lang="en-US" sz="1400"/>
              <a:t> There will be increased </a:t>
            </a:r>
            <a:r>
              <a:rPr lang="en-CA" sz="1400"/>
              <a:t>risk to health and well-being of Arctic residents from changing physical environment; threats to livelihood and culture; lack of reliable and safe drinking water and damage to critical infrastructure, homes, and services.</a:t>
            </a:r>
            <a:endParaRPr lang="en-US" sz="1400"/>
          </a:p>
          <a:p>
            <a:pPr eaLnBrk="1" hangingPunct="1">
              <a:lnSpc>
                <a:spcPct val="90000"/>
              </a:lnSpc>
            </a:pPr>
            <a:endParaRPr lang="en-US"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E847BA6-56EE-634E-BEC8-9C121C145FB7}" type="slidenum">
              <a:rPr lang="en-CA">
                <a:solidFill>
                  <a:prstClr val="black"/>
                </a:solidFill>
              </a:rPr>
              <a:pPr/>
              <a:t>23</a:t>
            </a:fld>
            <a:endParaRPr lang="en-CA">
              <a:solidFill>
                <a:prstClr val="black"/>
              </a:solidFill>
            </a:endParaRPr>
          </a:p>
        </p:txBody>
      </p:sp>
      <p:sp>
        <p:nvSpPr>
          <p:cNvPr id="23555" name="Rectangle 2"/>
          <p:cNvSpPr>
            <a:spLocks noGrp="1" noRot="1" noChangeAspect="1" noChangeArrowheads="1" noTextEdit="1"/>
          </p:cNvSpPr>
          <p:nvPr>
            <p:ph type="sldImg"/>
          </p:nvPr>
        </p:nvSpPr>
        <p:spPr>
          <a:xfrm>
            <a:off x="1125538" y="684213"/>
            <a:ext cx="4572000" cy="3429000"/>
          </a:xfrm>
          <a:ln/>
        </p:spPr>
      </p:sp>
      <p:sp>
        <p:nvSpPr>
          <p:cNvPr id="23556" name="Rectangle 3"/>
          <p:cNvSpPr>
            <a:spLocks noGrp="1" noChangeArrowheads="1"/>
          </p:cNvSpPr>
          <p:nvPr>
            <p:ph type="body" idx="1"/>
          </p:nvPr>
        </p:nvSpPr>
        <p:spPr>
          <a:xfrm>
            <a:off x="333375" y="4343400"/>
            <a:ext cx="6335713" cy="4549775"/>
          </a:xfrm>
          <a:noFill/>
          <a:ln/>
        </p:spPr>
        <p:txBody>
          <a:bodyPr/>
          <a:lstStyle/>
          <a:p>
            <a:pPr eaLnBrk="1" hangingPunct="1">
              <a:buFontTx/>
              <a:buChar char="•"/>
            </a:pPr>
            <a:r>
              <a:rPr lang="en-CA" sz="1400"/>
              <a:t> Killer whales are now being see in Arctic waters and salmon are migrating to Arctic rivers.</a:t>
            </a:r>
          </a:p>
          <a:p>
            <a:pPr eaLnBrk="1" hangingPunct="1">
              <a:buFontTx/>
              <a:buChar char="•"/>
            </a:pPr>
            <a:r>
              <a:rPr lang="en-CA" sz="1400"/>
              <a:t> Many marine mammals are highly specialized, long-lived and poorly adaptive. At particular risk are those that rely on sea-ice for feeding and rearing their young such as polar bears and some species of seals. Some species which spend only part of the year in the Arctic, such as killer whales, may be less at risk.</a:t>
            </a:r>
          </a:p>
          <a:p>
            <a:pPr eaLnBrk="1" hangingPunct="1">
              <a:buFontTx/>
              <a:buChar char="•"/>
            </a:pPr>
            <a:r>
              <a:rPr lang="en-CA" sz="1400"/>
              <a:t> Projected changes in sea ice and ocean conditions (including acidification) are expected to have cumulative effects on marine ecosystem structure and function and hence economies on which they are dependent.</a:t>
            </a:r>
          </a:p>
          <a:p>
            <a:pPr eaLnBrk="1" hangingPunct="1">
              <a:buFontTx/>
              <a:buChar char="•"/>
            </a:pPr>
            <a:r>
              <a:rPr lang="en-CA" sz="1400"/>
              <a:t> </a:t>
            </a:r>
            <a:r>
              <a:rPr lang="en-US" sz="1400"/>
              <a:t>Shifts in the timing and magnitude of seasonal biomass production could disrupt the food webs, leading to decreased survival of dependent species. This impact would be exacerbated if shifts in timing occur rapidly. </a:t>
            </a:r>
          </a:p>
          <a:p>
            <a:pPr eaLnBrk="1" hangingPunct="1">
              <a:buFontTx/>
              <a:buChar char="•"/>
            </a:pPr>
            <a:r>
              <a:rPr lang="en-US" sz="1400"/>
              <a:t> Ocean acidification has the potential to inhibit embryonic development or shell formation of some zooplankton in the Polar Regions with potentially far-reaching consequences.</a:t>
            </a:r>
            <a:endParaRPr lang="en-CA" sz="1400"/>
          </a:p>
          <a:p>
            <a:pPr eaLnBrk="1" hangingPunct="1">
              <a:buFontTx/>
              <a:buChar char="•"/>
            </a:pPr>
            <a:r>
              <a:rPr lang="en-US" sz="1400"/>
              <a:t> Climate change will increase the vulnerability of terrestrial ecosystems to invasions by non-indigenous species, the majority likely to arrive through direct human assistance.</a:t>
            </a:r>
          </a:p>
          <a:p>
            <a:pPr eaLnBrk="1" hangingPunct="1">
              <a:buFontTx/>
              <a:buChar char="•"/>
            </a:pPr>
            <a:endParaRPr lang="en-CA"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23643AD-1968-844D-B57B-0E4B61AEBCAF}" type="slidenum">
              <a:rPr lang="en-CA">
                <a:solidFill>
                  <a:prstClr val="black"/>
                </a:solidFill>
              </a:rPr>
              <a:pPr/>
              <a:t>24</a:t>
            </a:fld>
            <a:endParaRPr lang="en-CA">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333375" y="4343400"/>
            <a:ext cx="6191250" cy="4114800"/>
          </a:xfrm>
          <a:noFill/>
          <a:ln/>
        </p:spPr>
        <p:txBody>
          <a:bodyPr/>
          <a:lstStyle/>
          <a:p>
            <a:pPr eaLnBrk="1" hangingPunct="1">
              <a:lnSpc>
                <a:spcPct val="90000"/>
              </a:lnSpc>
              <a:buFontTx/>
              <a:buChar char="•"/>
            </a:pPr>
            <a:r>
              <a:rPr lang="en-CA"/>
              <a:t> </a:t>
            </a:r>
            <a:r>
              <a:rPr lang="en-CA" sz="1400"/>
              <a:t>The IPCC was established to assess our knowledge of what is known and what remains unknown regarding the science of climate change. </a:t>
            </a:r>
          </a:p>
          <a:p>
            <a:pPr eaLnBrk="1" hangingPunct="1">
              <a:lnSpc>
                <a:spcPct val="90000"/>
              </a:lnSpc>
              <a:buFontTx/>
              <a:buChar char="•"/>
            </a:pPr>
            <a:r>
              <a:rPr lang="en-CA" sz="1400"/>
              <a:t> Historically, WGII has focussed on climate change impacts.</a:t>
            </a:r>
          </a:p>
          <a:p>
            <a:pPr eaLnBrk="1" hangingPunct="1">
              <a:lnSpc>
                <a:spcPct val="90000"/>
              </a:lnSpc>
              <a:buFontTx/>
              <a:buChar char="•"/>
            </a:pPr>
            <a:r>
              <a:rPr lang="en-CA" sz="1400"/>
              <a:t> The literature on adaptation was mainly in academic journals and dealt mostly with policies, plans and programs.</a:t>
            </a:r>
          </a:p>
          <a:p>
            <a:pPr eaLnBrk="1" hangingPunct="1">
              <a:lnSpc>
                <a:spcPct val="90000"/>
              </a:lnSpc>
              <a:buFontTx/>
              <a:buChar char="•"/>
            </a:pPr>
            <a:r>
              <a:rPr lang="en-CA" sz="1400"/>
              <a:t> The AR5 contribution to the AR5 has a much richer treatment of adaptation.</a:t>
            </a:r>
          </a:p>
          <a:p>
            <a:pPr eaLnBrk="1" hangingPunct="1">
              <a:lnSpc>
                <a:spcPct val="90000"/>
              </a:lnSpc>
              <a:buFontTx/>
              <a:buChar char="•"/>
            </a:pPr>
            <a:r>
              <a:rPr lang="en-CA" sz="1400"/>
              <a:t> However, much of the information on what works and what doesn’t work is in technical reports and manuals – in the heads of engineers. It is what is referred to as “grey literature”. </a:t>
            </a:r>
          </a:p>
          <a:p>
            <a:pPr eaLnBrk="1" hangingPunct="1">
              <a:lnSpc>
                <a:spcPct val="90000"/>
              </a:lnSpc>
              <a:buFontTx/>
              <a:buChar char="•"/>
            </a:pPr>
            <a:r>
              <a:rPr lang="en-CA" sz="1400"/>
              <a:t> Much of this information is not easily accessible and not necessarily in English. </a:t>
            </a:r>
          </a:p>
          <a:p>
            <a:pPr eaLnBrk="1" hangingPunct="1">
              <a:lnSpc>
                <a:spcPct val="90000"/>
              </a:lnSpc>
              <a:buFontTx/>
              <a:buChar char="•"/>
            </a:pPr>
            <a:r>
              <a:rPr lang="en-CA" sz="1400"/>
              <a:t> What is needed is more of a recipe book but the IPCC is currently not set up to provide this.</a:t>
            </a:r>
          </a:p>
          <a:p>
            <a:pPr eaLnBrk="1" hangingPunct="1">
              <a:lnSpc>
                <a:spcPct val="90000"/>
              </a:lnSpc>
              <a:buFontTx/>
              <a:buChar char="•"/>
            </a:pPr>
            <a:r>
              <a:rPr lang="en-CA" sz="1400"/>
              <a:t> I tried to respond to this need in drafting the Polar Regions chapter but unevenness of material, inadequate objective assessments and space limitations made it very difficult.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B2BB284B-3ADD-AA41-8A04-6699DF551BAE}" type="slidenum">
              <a:rPr lang="en-US"/>
              <a:pPr/>
              <a:t>4</a:t>
            </a:fld>
            <a:endParaRPr lang="en-US"/>
          </a:p>
        </p:txBody>
      </p:sp>
      <p:sp>
        <p:nvSpPr>
          <p:cNvPr id="1860610" name="Rectangle 2"/>
          <p:cNvSpPr>
            <a:spLocks noGrp="1" noRot="1" noChangeAspect="1" noChangeArrowheads="1" noTextEdit="1"/>
          </p:cNvSpPr>
          <p:nvPr>
            <p:ph type="sldImg"/>
          </p:nvPr>
        </p:nvSpPr>
        <p:spPr>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1860611"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D7CB50D2-F5E4-A342-9709-B9CA979F5E0B}" type="slidenum">
              <a:rPr lang="en-US"/>
              <a:pPr/>
              <a:t>5</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92FC859B-E67B-CE4A-857D-1C517FBEF227}" type="slidenum">
              <a:rPr lang="en-US"/>
              <a:pPr/>
              <a:t>6</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CCB22107-9610-A94F-8BDF-219755326FC4}" type="slidenum">
              <a:rPr lang="en-US"/>
              <a:pPr/>
              <a:t>7</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8AAAAAA2-1AE9-FB41-B4C2-6450DA451977}" type="slidenum">
              <a:rPr lang="en-US"/>
              <a:pPr/>
              <a:t>8</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txBody>
          <a:bodyPr/>
          <a:lstStyle/>
          <a:p>
            <a:fld id="{00D8619C-9640-474C-9481-D638CE555A01}" type="slidenum">
              <a:rPr lang="en-US"/>
              <a:pPr/>
              <a:t>9</a:t>
            </a:fld>
            <a:endParaRPr lang="en-US"/>
          </a:p>
        </p:txBody>
      </p:sp>
      <p:sp>
        <p:nvSpPr>
          <p:cNvPr id="2425858" name="Rectangle 2"/>
          <p:cNvSpPr>
            <a:spLocks noGrp="1" noRot="1" noChangeAspect="1" noChangeArrowheads="1"/>
          </p:cNvSpPr>
          <p:nvPr>
            <p:ph type="sldImg"/>
          </p:nvPr>
        </p:nvSpPr>
        <p:spPr>
          <a:solidFill>
            <a:srgbClr val="FFFFFF"/>
          </a:solidFill>
          <a:ln/>
          <a:extLst>
            <a:ext uri="{FAA26D3D-D897-4be2-8F04-BA451C77F1D7}">
              <ma14:placeholderFlag xmlns:r="http://schemas.openxmlformats.org/officeDocument/2006/relationships" xmlns:mc="http://schemas.openxmlformats.org/markup-compatibility/2006" xmlns:mv="urn:schemas-microsoft-com:mac:vml" xmlns:ma14="http://schemas.microsoft.com/office/mac/drawingml/2011/main" xmlns:a="http://schemas.openxmlformats.org/drawingml/2006/main" xmlns:p="http://schemas.openxmlformats.org/presentationml/2006/main" xmlns="" val="1"/>
            </a:ext>
          </a:extLst>
        </p:spPr>
      </p:sp>
      <p:sp>
        <p:nvSpPr>
          <p:cNvPr id="2425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254BB11-275C-EA47-B131-0462BA460DEA}" type="datetimeFigureOut">
              <a:rPr lang="en-US" smtClean="0"/>
              <a:pPr/>
              <a:t>3/30/14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54BB11-275C-EA47-B131-0462BA460DEA}" type="datetimeFigureOut">
              <a:rPr lang="en-US" smtClean="0"/>
              <a:pPr/>
              <a:t>3/30/14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54BB11-275C-EA47-B131-0462BA460DEA}" type="datetimeFigureOut">
              <a:rPr lang="en-US" smtClean="0"/>
              <a:pPr/>
              <a:t>3/30/14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pic>
        <p:nvPicPr>
          <p:cNvPr id="4" name="Picture 5" descr="pic"/>
          <p:cNvPicPr>
            <a:picLocks noChangeAspect="1" noChangeArrowheads="1"/>
          </p:cNvPicPr>
          <p:nvPr/>
        </p:nvPicPr>
        <p:blipFill>
          <a:blip r:embed="rId2"/>
          <a:srcRect/>
          <a:stretch>
            <a:fillRect/>
          </a:stretch>
        </p:blipFill>
        <p:spPr bwMode="auto">
          <a:xfrm>
            <a:off x="0" y="0"/>
            <a:ext cx="960438" cy="484188"/>
          </a:xfrm>
          <a:prstGeom prst="rect">
            <a:avLst/>
          </a:prstGeom>
          <a:noFill/>
          <a:ln w="9525">
            <a:noFill/>
            <a:miter lim="800000"/>
            <a:headEnd/>
            <a:tailEnd/>
          </a:ln>
        </p:spPr>
      </p:pic>
      <p:sp>
        <p:nvSpPr>
          <p:cNvPr id="15362" name="Rectangle 2"/>
          <p:cNvSpPr>
            <a:spLocks noGrp="1" noChangeArrowheads="1"/>
          </p:cNvSpPr>
          <p:nvPr>
            <p:ph type="ctrTitle"/>
          </p:nvPr>
        </p:nvSpPr>
        <p:spPr>
          <a:xfrm>
            <a:off x="958850" y="484188"/>
            <a:ext cx="8189913" cy="1919287"/>
          </a:xfrm>
          <a:solidFill>
            <a:srgbClr val="CCFFFF"/>
          </a:solidFill>
        </p:spPr>
        <p:txBody>
          <a:bodyPr/>
          <a:lstStyle>
            <a:lvl1pPr>
              <a:defRPr sz="2000"/>
            </a:lvl1pPr>
          </a:lstStyle>
          <a:p>
            <a:r>
              <a:rPr lang="en-US"/>
              <a:t>Click to edit Master title style</a:t>
            </a:r>
          </a:p>
        </p:txBody>
      </p:sp>
      <p:sp>
        <p:nvSpPr>
          <p:cNvPr id="15363" name="Rectangle 3"/>
          <p:cNvSpPr>
            <a:spLocks noGrp="1" noChangeArrowheads="1"/>
          </p:cNvSpPr>
          <p:nvPr>
            <p:ph type="subTitle" idx="1"/>
          </p:nvPr>
        </p:nvSpPr>
        <p:spPr>
          <a:xfrm>
            <a:off x="958850" y="2403475"/>
            <a:ext cx="8189913" cy="4214813"/>
          </a:xfrm>
        </p:spPr>
        <p:txBody>
          <a:bodyPr/>
          <a:lstStyle>
            <a:lvl1pPr marL="0" indent="0" algn="ctr">
              <a:buFontTx/>
              <a:buNone/>
              <a:defRPr sz="2400"/>
            </a:lvl1pPr>
          </a:lstStyle>
          <a:p>
            <a:r>
              <a:rPr lang="en-US"/>
              <a:t>Click to edit Master subtitle style</a:t>
            </a:r>
          </a:p>
        </p:txBody>
      </p:sp>
      <p:sp>
        <p:nvSpPr>
          <p:cNvPr id="5" name="Rectangle 4"/>
          <p:cNvSpPr>
            <a:spLocks noGrp="1" noChangeArrowheads="1"/>
          </p:cNvSpPr>
          <p:nvPr>
            <p:ph type="ftr" sz="quarter" idx="10"/>
          </p:nvPr>
        </p:nvSpPr>
        <p:spPr/>
        <p:txBody>
          <a:bodyPr/>
          <a:lstStyle>
            <a:lvl1pPr>
              <a:defRPr/>
            </a:lvl1pPr>
          </a:lstStyle>
          <a:p>
            <a:pPr>
              <a:defRPr/>
            </a:pPr>
            <a:endParaRPr lang="en-US">
              <a:solidFill>
                <a:srgbClr val="000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000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502D81-23DA-F440-9536-A52EEEC432A4}"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EBCE61-18DA-1648-9E08-EA24EA7C053A}"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CA">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FD3B27-C69F-054E-AC0A-02890475EB1B}" type="slidenum">
              <a:rPr lang="en-CA">
                <a:solidFill>
                  <a:srgbClr val="000000"/>
                </a:solidFill>
              </a:rPr>
              <a:pPr>
                <a:defRPr/>
              </a:pPr>
              <a:t>‹#›</a:t>
            </a:fld>
            <a:endParaRPr lang="en-CA">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254BB11-275C-EA47-B131-0462BA460DEA}" type="datetimeFigureOut">
              <a:rPr lang="en-US" smtClean="0"/>
              <a:pPr/>
              <a:t>3/30/14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254BB11-275C-EA47-B131-0462BA460DEA}" type="datetimeFigureOut">
              <a:rPr lang="en-US" smtClean="0"/>
              <a:pPr/>
              <a:t>3/30/14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254BB11-275C-EA47-B131-0462BA460DEA}" type="datetimeFigureOut">
              <a:rPr lang="en-US" smtClean="0"/>
              <a:pPr/>
              <a:t>3/30/14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254BB11-275C-EA47-B131-0462BA460DEA}" type="datetimeFigureOut">
              <a:rPr lang="en-US" smtClean="0"/>
              <a:pPr/>
              <a:t>3/30/14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254BB11-275C-EA47-B131-0462BA460DEA}" type="datetimeFigureOut">
              <a:rPr lang="en-US" smtClean="0"/>
              <a:pPr/>
              <a:t>3/30/14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4BB11-275C-EA47-B131-0462BA460DEA}" type="datetimeFigureOut">
              <a:rPr lang="en-US" smtClean="0"/>
              <a:pPr/>
              <a:t>3/30/14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54BB11-275C-EA47-B131-0462BA460DEA}" type="datetimeFigureOut">
              <a:rPr lang="en-US" smtClean="0"/>
              <a:pPr/>
              <a:t>3/30/14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254BB11-275C-EA47-B131-0462BA460DEA}" type="datetimeFigureOut">
              <a:rPr lang="en-US" smtClean="0"/>
              <a:pPr/>
              <a:t>3/30/14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72BAA-D785-0249-AAA5-7D2E32065D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 Id="rId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4.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4BB11-275C-EA47-B131-0462BA460DEA}" type="datetimeFigureOut">
              <a:rPr lang="en-US" smtClean="0"/>
              <a:pPr/>
              <a:t>3/30/14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72BAA-D785-0249-AAA5-7D2E32065D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0C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8850" y="0"/>
            <a:ext cx="8189913" cy="48418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58850" y="484188"/>
            <a:ext cx="8189913" cy="6143625"/>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ftr" sz="quarter" idx="3"/>
          </p:nvPr>
        </p:nvSpPr>
        <p:spPr bwMode="auto">
          <a:xfrm>
            <a:off x="958850" y="6616700"/>
            <a:ext cx="8189913" cy="238125"/>
          </a:xfrm>
          <a:prstGeom prst="rect">
            <a:avLst/>
          </a:prstGeom>
          <a:solidFill>
            <a:srgbClr val="CC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defTabSz="914400" fontAlgn="base">
              <a:spcBef>
                <a:spcPct val="0"/>
              </a:spcBef>
              <a:spcAft>
                <a:spcPct val="0"/>
              </a:spcAft>
              <a:defRPr/>
            </a:pPr>
            <a:endParaRPr lang="en-US">
              <a:solidFill>
                <a:srgbClr val="000080"/>
              </a:solidFill>
            </a:endParaRPr>
          </a:p>
        </p:txBody>
      </p:sp>
      <p:pic>
        <p:nvPicPr>
          <p:cNvPr id="1029" name="Picture 5" descr="pic"/>
          <p:cNvPicPr>
            <a:picLocks noChangeAspect="1" noChangeArrowheads="1"/>
          </p:cNvPicPr>
          <p:nvPr/>
        </p:nvPicPr>
        <p:blipFill>
          <a:blip r:embed="rId4"/>
          <a:srcRect/>
          <a:stretch>
            <a:fillRect/>
          </a:stretch>
        </p:blipFill>
        <p:spPr bwMode="auto">
          <a:xfrm>
            <a:off x="0" y="0"/>
            <a:ext cx="960438"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5" r:id="rId2"/>
  </p:sldLayoutIdLst>
  <p:hf sldNum="0" hd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128"/>
        </a:defRPr>
      </a:lvl1pPr>
      <a:lvl2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2pPr>
      <a:lvl3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3pPr>
      <a:lvl4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4pPr>
      <a:lvl5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80C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58850" y="0"/>
            <a:ext cx="8189913" cy="484188"/>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58850" y="484188"/>
            <a:ext cx="8189913" cy="6143625"/>
          </a:xfrm>
          <a:prstGeom prst="rect">
            <a:avLst/>
          </a:prstGeom>
          <a:solidFill>
            <a:srgbClr val="CC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ftr" sz="quarter" idx="3"/>
          </p:nvPr>
        </p:nvSpPr>
        <p:spPr bwMode="auto">
          <a:xfrm>
            <a:off x="958850" y="6616700"/>
            <a:ext cx="8189913" cy="238125"/>
          </a:xfrm>
          <a:prstGeom prst="rect">
            <a:avLst/>
          </a:prstGeom>
          <a:solidFill>
            <a:srgbClr val="CCFFFF"/>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rgbClr val="000080"/>
                </a:solidFill>
                <a:latin typeface="Arial" charset="0"/>
                <a:ea typeface="+mn-ea"/>
                <a:cs typeface="+mn-cs"/>
              </a:defRPr>
            </a:lvl1pPr>
          </a:lstStyle>
          <a:p>
            <a:pPr defTabSz="914400" fontAlgn="base">
              <a:spcAft>
                <a:spcPct val="0"/>
              </a:spcAft>
              <a:defRPr/>
            </a:pPr>
            <a:endParaRPr lang="en-US"/>
          </a:p>
        </p:txBody>
      </p:sp>
      <p:pic>
        <p:nvPicPr>
          <p:cNvPr id="2053" name="Picture 5" descr="pic"/>
          <p:cNvPicPr>
            <a:picLocks noChangeAspect="1" noChangeArrowheads="1"/>
          </p:cNvPicPr>
          <p:nvPr/>
        </p:nvPicPr>
        <p:blipFill>
          <a:blip r:embed="rId3"/>
          <a:srcRect/>
          <a:stretch>
            <a:fillRect/>
          </a:stretch>
        </p:blipFill>
        <p:spPr bwMode="auto">
          <a:xfrm>
            <a:off x="0" y="0"/>
            <a:ext cx="960438" cy="484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128"/>
        </a:defRPr>
      </a:lvl1pPr>
      <a:lvl2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2pPr>
      <a:lvl3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3pPr>
      <a:lvl4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4pPr>
      <a:lvl5pPr algn="l" rtl="0" eaLnBrk="0" fontAlgn="base" hangingPunct="0">
        <a:spcBef>
          <a:spcPct val="0"/>
        </a:spcBef>
        <a:spcAft>
          <a:spcPct val="0"/>
        </a:spcAft>
        <a:defRPr sz="2400" b="1">
          <a:solidFill>
            <a:schemeClr val="tx2"/>
          </a:solidFill>
          <a:latin typeface="Verdana" pitchFamily="34" charset="0"/>
          <a:ea typeface="ＭＳ Ｐゴシック" charset="0"/>
          <a:cs typeface="ＭＳ Ｐゴシック" charset="-128"/>
        </a:defRPr>
      </a:lvl5pPr>
      <a:lvl6pPr marL="457200" algn="l" rtl="0" fontAlgn="base">
        <a:spcBef>
          <a:spcPct val="0"/>
        </a:spcBef>
        <a:spcAft>
          <a:spcPct val="0"/>
        </a:spcAft>
        <a:defRPr sz="2400" b="1">
          <a:solidFill>
            <a:schemeClr val="tx2"/>
          </a:solidFill>
          <a:latin typeface="Verdana" pitchFamily="34" charset="0"/>
        </a:defRPr>
      </a:lvl6pPr>
      <a:lvl7pPr marL="914400" algn="l" rtl="0" fontAlgn="base">
        <a:spcBef>
          <a:spcPct val="0"/>
        </a:spcBef>
        <a:spcAft>
          <a:spcPct val="0"/>
        </a:spcAft>
        <a:defRPr sz="2400" b="1">
          <a:solidFill>
            <a:schemeClr val="tx2"/>
          </a:solidFill>
          <a:latin typeface="Verdana" pitchFamily="34" charset="0"/>
        </a:defRPr>
      </a:lvl7pPr>
      <a:lvl8pPr marL="1371600" algn="l" rtl="0" fontAlgn="base">
        <a:spcBef>
          <a:spcPct val="0"/>
        </a:spcBef>
        <a:spcAft>
          <a:spcPct val="0"/>
        </a:spcAft>
        <a:defRPr sz="2400" b="1">
          <a:solidFill>
            <a:schemeClr val="tx2"/>
          </a:solidFill>
          <a:latin typeface="Verdana" pitchFamily="34" charset="0"/>
        </a:defRPr>
      </a:lvl8pPr>
      <a:lvl9pPr marL="1828800" algn="l" rtl="0" fontAlgn="base">
        <a:spcBef>
          <a:spcPct val="0"/>
        </a:spcBef>
        <a:spcAft>
          <a:spcPct val="0"/>
        </a:spcAft>
        <a:defRPr sz="24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CA">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CA">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6779AFC2-040A-454A-BC81-8809A36082A1}" type="slidenum">
              <a:rPr lang="en-CA">
                <a:solidFill>
                  <a:srgbClr val="000000"/>
                </a:solidFill>
              </a:rPr>
              <a:pPr defTabSz="914400" fontAlgn="base">
                <a:spcBef>
                  <a:spcPct val="0"/>
                </a:spcBef>
                <a:spcAft>
                  <a:spcPct val="0"/>
                </a:spcAft>
                <a:defRPr/>
              </a:pPr>
              <a:t>‹#›</a:t>
            </a:fld>
            <a:endParaRPr lang="en-CA">
              <a:solidFill>
                <a:srgbClr val="000000"/>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mediacentre.ca" TargetMode="External"/><Relationship Id="rId4" Type="http://schemas.openxmlformats.org/officeDocument/2006/relationships/image" Target="../media/image3.png"/><Relationship Id="rId5" Type="http://schemas.openxmlformats.org/officeDocument/2006/relationships/hyperlink" Target="http://www.ustream.tv/channel/ipcc38-en" TargetMode="External"/><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1"/>
        <p:cNvGrpSpPr/>
        <p:nvPr/>
      </p:nvGrpSpPr>
      <p:grpSpPr>
        <a:xfrm>
          <a:off x="0" y="0"/>
          <a:ext cx="0" cy="0"/>
          <a:chOff x="0" y="0"/>
          <a:chExt cx="0" cy="0"/>
        </a:xfrm>
      </p:grpSpPr>
      <p:sp>
        <p:nvSpPr>
          <p:cNvPr id="252" name="Shape 252"/>
          <p:cNvSpPr/>
          <p:nvPr/>
        </p:nvSpPr>
        <p:spPr>
          <a:xfrm>
            <a:off x="-50800" y="0"/>
            <a:ext cx="9194799" cy="6858000"/>
          </a:xfrm>
          <a:prstGeom prst="rect">
            <a:avLst/>
          </a:prstGeom>
          <a:blipFill>
            <a:blip r:embed="rId3"/>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16386" name="Rectangle 6"/>
          <p:cNvSpPr>
            <a:spLocks/>
          </p:cNvSpPr>
          <p:nvPr/>
        </p:nvSpPr>
        <p:spPr bwMode="auto">
          <a:xfrm>
            <a:off x="495300" y="1625600"/>
            <a:ext cx="8343900" cy="4827588"/>
          </a:xfrm>
          <a:prstGeom prst="rect">
            <a:avLst/>
          </a:prstGeom>
          <a:noFill/>
          <a:ln w="9525">
            <a:noFill/>
            <a:miter lim="800000"/>
            <a:headEnd/>
            <a:tailEnd/>
          </a:ln>
        </p:spPr>
        <p:txBody>
          <a:bodyPr lIns="0" tIns="0" rIns="0" bIns="0">
            <a:prstTxWarp prst="textNoShape">
              <a:avLst/>
            </a:prstTxWarp>
          </a:bodyPr>
          <a:lstStyle/>
          <a:p>
            <a:pPr marL="457200" indent="-457200" algn="l">
              <a:buFont typeface="Arial" charset="0"/>
              <a:buAutoNum type="arabicPeriod" startAt="10"/>
            </a:pPr>
            <a:r>
              <a:rPr lang="en-US" sz="2000"/>
              <a:t>Adaptation – including through technological innovation, institutional strengthening, economic diversification, and infrastructure design – can help to reduce risks in the current climate, and to manage future risks in the face of climate change (medium confidence).</a:t>
            </a:r>
          </a:p>
          <a:p>
            <a:pPr marL="457200" indent="-457200" algn="l">
              <a:buFont typeface="Arial" charset="0"/>
              <a:buAutoNum type="arabicPeriod" startAt="10"/>
            </a:pPr>
            <a:endParaRPr lang="en-US" sz="2000"/>
          </a:p>
        </p:txBody>
      </p:sp>
      <p:sp>
        <p:nvSpPr>
          <p:cNvPr id="16387" name="Rectangle 3"/>
          <p:cNvSpPr>
            <a:spLocks/>
          </p:cNvSpPr>
          <p:nvPr/>
        </p:nvSpPr>
        <p:spPr bwMode="auto">
          <a:xfrm>
            <a:off x="404813" y="-26988"/>
            <a:ext cx="8488362" cy="977901"/>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Key findings</a:t>
            </a:r>
          </a:p>
        </p:txBody>
      </p:sp>
      <p:pic>
        <p:nvPicPr>
          <p:cNvPr id="16388" name="Picture 6" descr="C:\Projects\IPCC5\last round IPCC\Figures\Table 26-1-Risk_FINAL.jpg"/>
          <p:cNvPicPr>
            <a:picLocks noChangeAspect="1" noChangeArrowheads="1"/>
          </p:cNvPicPr>
          <p:nvPr/>
        </p:nvPicPr>
        <p:blipFill>
          <a:blip r:embed="rId3"/>
          <a:srcRect/>
          <a:stretch>
            <a:fillRect/>
          </a:stretch>
        </p:blipFill>
        <p:spPr bwMode="auto">
          <a:xfrm>
            <a:off x="468313" y="2852738"/>
            <a:ext cx="8280400" cy="4005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18434" name="Rectangle 6"/>
          <p:cNvSpPr>
            <a:spLocks/>
          </p:cNvSpPr>
          <p:nvPr/>
        </p:nvSpPr>
        <p:spPr bwMode="auto">
          <a:xfrm>
            <a:off x="495300" y="1625600"/>
            <a:ext cx="8343900" cy="4827588"/>
          </a:xfrm>
          <a:prstGeom prst="rect">
            <a:avLst/>
          </a:prstGeom>
          <a:noFill/>
          <a:ln w="9525">
            <a:noFill/>
            <a:miter lim="800000"/>
            <a:headEnd/>
            <a:tailEnd/>
          </a:ln>
        </p:spPr>
        <p:txBody>
          <a:bodyPr lIns="0" tIns="0" rIns="0" bIns="0">
            <a:prstTxWarp prst="textNoShape">
              <a:avLst/>
            </a:prstTxWarp>
          </a:bodyPr>
          <a:lstStyle/>
          <a:p>
            <a:pPr algn="l"/>
            <a:r>
              <a:rPr lang="en-US" sz="2000"/>
              <a:t>Evidence is “unequivocal” that our climate has changed, and further significant change is inevitable.</a:t>
            </a:r>
          </a:p>
          <a:p>
            <a:pPr algn="l"/>
            <a:endParaRPr lang="en-US" sz="2000"/>
          </a:p>
          <a:p>
            <a:pPr algn="l"/>
            <a:r>
              <a:rPr lang="en-US" sz="2000"/>
              <a:t>We have the knowledge and capacity to reduce adverse impacts through adaptation.</a:t>
            </a:r>
          </a:p>
          <a:p>
            <a:pPr algn="l"/>
            <a:endParaRPr lang="en-US" sz="2000"/>
          </a:p>
          <a:p>
            <a:pPr algn="l"/>
            <a:r>
              <a:rPr lang="en-US" sz="2000"/>
              <a:t>Large, persistent losses from extreme events demonstrate our vulnerability to current risks.</a:t>
            </a:r>
          </a:p>
          <a:p>
            <a:pPr algn="l"/>
            <a:endParaRPr lang="en-US" sz="2000"/>
          </a:p>
          <a:p>
            <a:pPr algn="l"/>
            <a:r>
              <a:rPr lang="en-US" sz="2000"/>
              <a:t>Growing evidence of adaptation, largely in response to extreme events.</a:t>
            </a:r>
          </a:p>
        </p:txBody>
      </p:sp>
      <p:sp>
        <p:nvSpPr>
          <p:cNvPr id="18435" name="Rectangle 3"/>
          <p:cNvSpPr>
            <a:spLocks/>
          </p:cNvSpPr>
          <p:nvPr/>
        </p:nvSpPr>
        <p:spPr bwMode="auto">
          <a:xfrm>
            <a:off x="404813" y="-26988"/>
            <a:ext cx="8488362" cy="977901"/>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Conclusions</a:t>
            </a:r>
          </a:p>
        </p:txBody>
      </p:sp>
      <p:pic>
        <p:nvPicPr>
          <p:cNvPr id="18436" name="Picture 4" descr="ipcc_altlogo_full_rgb.jpg"/>
          <p:cNvPicPr>
            <a:picLocks noChangeAspect="1"/>
          </p:cNvPicPr>
          <p:nvPr/>
        </p:nvPicPr>
        <p:blipFill>
          <a:blip r:embed="rId3"/>
          <a:srcRect/>
          <a:stretch>
            <a:fillRect/>
          </a:stretch>
        </p:blipFill>
        <p:spPr bwMode="auto">
          <a:xfrm>
            <a:off x="7667625" y="6218238"/>
            <a:ext cx="1225550" cy="611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
          <p:cNvSpPr>
            <a:spLocks noGrp="1" noChangeArrowheads="1"/>
          </p:cNvSpPr>
          <p:nvPr>
            <p:ph type="ftr" sz="quarter" idx="10"/>
          </p:nvPr>
        </p:nvSpPr>
        <p:spPr/>
        <p:txBody>
          <a:bodyPr/>
          <a:lstStyle/>
          <a:p>
            <a:endParaRPr lang="en-US">
              <a:solidFill>
                <a:srgbClr val="000080"/>
              </a:solidFill>
            </a:endParaRPr>
          </a:p>
        </p:txBody>
      </p:sp>
      <p:sp>
        <p:nvSpPr>
          <p:cNvPr id="4099" name="Rectangle 3"/>
          <p:cNvSpPr>
            <a:spLocks noGrp="1" noChangeArrowheads="1"/>
          </p:cNvSpPr>
          <p:nvPr>
            <p:ph type="subTitle" idx="1"/>
          </p:nvPr>
        </p:nvSpPr>
        <p:spPr>
          <a:xfrm>
            <a:off x="957263" y="3048000"/>
            <a:ext cx="8189912" cy="3570288"/>
          </a:xfrm>
          <a:solidFill>
            <a:srgbClr val="FFFFFF"/>
          </a:solidFill>
        </p:spPr>
        <p:txBody>
          <a:bodyPr/>
          <a:lstStyle/>
          <a:p>
            <a:pPr algn="l" eaLnBrk="1" hangingPunct="1"/>
            <a:r>
              <a:rPr lang="en-CA" sz="1800" i="1">
                <a:ea typeface="ＭＳ Ｐゴシック" charset="-128"/>
              </a:rPr>
              <a:t>Remarks by Graham Cogley</a:t>
            </a:r>
            <a:br>
              <a:rPr lang="en-CA" sz="1800" i="1">
                <a:ea typeface="ＭＳ Ｐゴシック" charset="-128"/>
              </a:rPr>
            </a:br>
            <a:r>
              <a:rPr lang="en-CA" sz="1800" i="1">
                <a:ea typeface="ＭＳ Ｐゴシック" charset="-128"/>
              </a:rPr>
              <a:t>30 March 2014</a:t>
            </a:r>
          </a:p>
          <a:p>
            <a:pPr algn="l" eaLnBrk="1" hangingPunct="1"/>
            <a:endParaRPr lang="en-CA" sz="1800" i="1">
              <a:ea typeface="ＭＳ Ｐゴシック" charset="-128"/>
            </a:endParaRPr>
          </a:p>
          <a:p>
            <a:pPr algn="l" eaLnBrk="1" hangingPunct="1"/>
            <a:endParaRPr lang="en-CA" sz="1800" i="1">
              <a:ea typeface="ＭＳ Ｐゴシック" charset="-128"/>
            </a:endParaRPr>
          </a:p>
          <a:p>
            <a:pPr algn="l" eaLnBrk="1" hangingPunct="1"/>
            <a:endParaRPr lang="en-CA" sz="1800" i="1">
              <a:ea typeface="ＭＳ Ｐゴシック" charset="-128"/>
            </a:endParaRPr>
          </a:p>
          <a:p>
            <a:pPr algn="l" eaLnBrk="1" hangingPunct="1"/>
            <a:endParaRPr lang="en-CA" sz="1800" i="1">
              <a:ea typeface="ＭＳ Ｐゴシック" charset="-128"/>
            </a:endParaRPr>
          </a:p>
          <a:p>
            <a:pPr algn="l" eaLnBrk="1" hangingPunct="1"/>
            <a:endParaRPr lang="en-CA" sz="1400" i="1">
              <a:ea typeface="ＭＳ Ｐゴシック" charset="-128"/>
            </a:endParaRPr>
          </a:p>
          <a:p>
            <a:pPr algn="l" eaLnBrk="1" hangingPunct="1"/>
            <a:endParaRPr lang="en-CA" sz="1400" i="1">
              <a:ea typeface="ＭＳ Ｐゴシック" charset="-128"/>
            </a:endParaRPr>
          </a:p>
          <a:p>
            <a:pPr algn="l" eaLnBrk="1" hangingPunct="1"/>
            <a:endParaRPr lang="en-CA" sz="1400" i="1">
              <a:ea typeface="ＭＳ Ｐゴシック" charset="-128"/>
            </a:endParaRPr>
          </a:p>
          <a:p>
            <a:pPr algn="l" eaLnBrk="1" hangingPunct="1"/>
            <a:endParaRPr lang="en-CA" sz="1400" i="1">
              <a:ea typeface="ＭＳ Ｐゴシック" charset="-128"/>
            </a:endParaRPr>
          </a:p>
          <a:p>
            <a:pPr algn="l" eaLnBrk="1" hangingPunct="1"/>
            <a:r>
              <a:rPr lang="en-CA" sz="1400" i="1">
                <a:ea typeface="ＭＳ Ｐゴシック" charset="-128"/>
              </a:rPr>
              <a:t>J. Graham Cogley, Geography, Trent University, Peterborough, Canada</a:t>
            </a:r>
          </a:p>
          <a:p>
            <a:pPr algn="l" eaLnBrk="1" hangingPunct="1"/>
            <a:r>
              <a:rPr lang="en-US" sz="1400" i="1">
                <a:solidFill>
                  <a:srgbClr val="00B0F0"/>
                </a:solidFill>
                <a:ea typeface="ＭＳ Ｐゴシック" charset="-128"/>
              </a:rPr>
              <a:t>705-742-0317      gcogley@trentu.ca       www.trentu.ca/geography/glaciology</a:t>
            </a:r>
            <a:r>
              <a:rPr lang="en-US" sz="2000" i="1">
                <a:solidFill>
                  <a:srgbClr val="00B0F0"/>
                </a:solidFill>
                <a:ea typeface="ＭＳ Ｐゴシック" charset="-128"/>
              </a:rPr>
              <a:t> </a:t>
            </a:r>
          </a:p>
          <a:p>
            <a:pPr eaLnBrk="1" hangingPunct="1"/>
            <a:endParaRPr lang="en-CA" sz="2000" i="1">
              <a:ea typeface="ＭＳ Ｐゴシック" charset="-128"/>
            </a:endParaRPr>
          </a:p>
        </p:txBody>
      </p:sp>
      <p:sp>
        <p:nvSpPr>
          <p:cNvPr id="4100" name="Rectangle 2"/>
          <p:cNvSpPr>
            <a:spLocks noGrp="1" noChangeArrowheads="1"/>
          </p:cNvSpPr>
          <p:nvPr>
            <p:ph type="ctrTitle"/>
          </p:nvPr>
        </p:nvSpPr>
        <p:spPr>
          <a:xfrm>
            <a:off x="958850" y="484188"/>
            <a:ext cx="8189913" cy="2563812"/>
          </a:xfrm>
          <a:solidFill>
            <a:srgbClr val="FFFFFF"/>
          </a:solidFill>
        </p:spPr>
        <p:txBody>
          <a:bodyPr anchor="t"/>
          <a:lstStyle/>
          <a:p>
            <a:pPr algn="ctr"/>
            <a:r>
              <a:rPr lang="en-CA" sz="1800">
                <a:ea typeface="ＭＳ Ｐゴシック" charset="-128"/>
              </a:rPr>
              <a:t/>
            </a:r>
            <a:br>
              <a:rPr lang="en-CA" sz="1800">
                <a:ea typeface="ＭＳ Ｐゴシック" charset="-128"/>
              </a:rPr>
            </a:br>
            <a:r>
              <a:rPr lang="en-CA" i="1">
                <a:ea typeface="ＭＳ Ｐゴシック" charset="-128"/>
              </a:rPr>
              <a:t>Climate Change 2014: </a:t>
            </a:r>
            <a:br>
              <a:rPr lang="en-CA" i="1">
                <a:ea typeface="ＭＳ Ｐゴシック" charset="-128"/>
              </a:rPr>
            </a:br>
            <a:r>
              <a:rPr lang="en-CA" i="1">
                <a:ea typeface="ＭＳ Ｐゴシック" charset="-128"/>
              </a:rPr>
              <a:t>Impacts, Adaptation and Vulnerability</a:t>
            </a:r>
            <a:br>
              <a:rPr lang="en-CA" i="1">
                <a:ea typeface="ＭＳ Ｐゴシック" charset="-128"/>
              </a:rPr>
            </a:br>
            <a:r>
              <a:rPr lang="en-CA" i="1">
                <a:ea typeface="ＭＳ Ｐゴシック" charset="-128"/>
              </a:rPr>
              <a:t/>
            </a:r>
            <a:br>
              <a:rPr lang="en-CA" i="1">
                <a:ea typeface="ＭＳ Ｐゴシック" charset="-128"/>
              </a:rPr>
            </a:br>
            <a:r>
              <a:rPr lang="en-CA" sz="1400">
                <a:ea typeface="ＭＳ Ｐゴシック" charset="-128"/>
              </a:rPr>
              <a:t>Contribution of Working Group II to the Fifth Assessment Report of the Intergovernmental Panel on Climate Change</a:t>
            </a:r>
            <a:br>
              <a:rPr lang="en-CA" sz="1400">
                <a:ea typeface="ＭＳ Ｐゴシック" charset="-128"/>
              </a:rPr>
            </a:br>
            <a:r>
              <a:rPr lang="en-CA" sz="1400">
                <a:ea typeface="ＭＳ Ｐゴシック" charset="-128"/>
              </a:rPr>
              <a:t/>
            </a:r>
            <a:br>
              <a:rPr lang="en-CA" sz="1400">
                <a:ea typeface="ＭＳ Ｐゴシック" charset="-128"/>
              </a:rPr>
            </a:br>
            <a:r>
              <a:rPr lang="en-CA" sz="1400">
                <a:ea typeface="ＭＳ Ｐゴシック" charset="-128"/>
              </a:rPr>
              <a:t>(IPCC AR5 WGII)</a:t>
            </a:r>
            <a:endParaRPr lang="en-US" sz="1400">
              <a:ea typeface="ＭＳ Ｐゴシック" charset="-128"/>
            </a:endParaRPr>
          </a:p>
        </p:txBody>
      </p:sp>
      <p:pic>
        <p:nvPicPr>
          <p:cNvPr id="4101" name="Picture 1"/>
          <p:cNvPicPr>
            <a:picLocks noChangeAspect="1"/>
          </p:cNvPicPr>
          <p:nvPr/>
        </p:nvPicPr>
        <p:blipFill>
          <a:blip r:embed="rId3"/>
          <a:srcRect/>
          <a:stretch>
            <a:fillRect/>
          </a:stretch>
        </p:blipFill>
        <p:spPr bwMode="auto">
          <a:xfrm>
            <a:off x="5486400" y="3124200"/>
            <a:ext cx="3487738" cy="260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p:txBody>
          <a:bodyPr/>
          <a:lstStyle/>
          <a:p>
            <a:endParaRPr lang="en-US"/>
          </a:p>
        </p:txBody>
      </p:sp>
      <p:sp>
        <p:nvSpPr>
          <p:cNvPr id="5123" name="Rectangle 2"/>
          <p:cNvSpPr>
            <a:spLocks noGrp="1" noChangeArrowheads="1"/>
          </p:cNvSpPr>
          <p:nvPr>
            <p:ph type="title"/>
          </p:nvPr>
        </p:nvSpPr>
        <p:spPr/>
        <p:txBody>
          <a:bodyPr/>
          <a:lstStyle/>
          <a:p>
            <a:pPr eaLnBrk="1" hangingPunct="1"/>
            <a:r>
              <a:rPr lang="en-US">
                <a:ea typeface="ＭＳ Ｐゴシック" charset="-128"/>
              </a:rPr>
              <a:t>IPCC AR5 – Outline</a:t>
            </a:r>
            <a:endParaRPr lang="en-US" i="1">
              <a:ea typeface="ＭＳ Ｐゴシック" charset="-128"/>
            </a:endParaRPr>
          </a:p>
        </p:txBody>
      </p:sp>
      <p:sp>
        <p:nvSpPr>
          <p:cNvPr id="19460" name="Rectangle 3"/>
          <p:cNvSpPr>
            <a:spLocks noGrp="1" noChangeArrowheads="1"/>
          </p:cNvSpPr>
          <p:nvPr>
            <p:ph type="body" idx="1"/>
          </p:nvPr>
        </p:nvSpPr>
        <p:spPr>
          <a:solidFill>
            <a:srgbClr val="FFFFFF"/>
          </a:solidFill>
        </p:spPr>
        <p:txBody>
          <a:bodyPr/>
          <a:lstStyle/>
          <a:p>
            <a:pPr eaLnBrk="1" hangingPunct="1">
              <a:buFontTx/>
              <a:buNone/>
            </a:pPr>
            <a:r>
              <a:rPr lang="en-US" sz="1600">
                <a:ea typeface="ＭＳ Ｐゴシック" charset="-128"/>
              </a:rPr>
              <a:t>The chain linking the greenhouse gases to their impacts is long and complex, but we are all but certain that the impacts will be widespread and consequential.  I will discuss a few:</a:t>
            </a:r>
          </a:p>
          <a:p>
            <a:pPr eaLnBrk="1" hangingPunct="1">
              <a:buFontTx/>
              <a:buNone/>
            </a:pPr>
            <a:endParaRPr lang="en-US" sz="1600">
              <a:ea typeface="ＭＳ Ｐゴシック" charset="-128"/>
            </a:endParaRPr>
          </a:p>
          <a:p>
            <a:pPr eaLnBrk="1" hangingPunct="1"/>
            <a:r>
              <a:rPr lang="en-US" sz="1600">
                <a:ea typeface="ＭＳ Ｐゴシック" charset="-128"/>
              </a:rPr>
              <a:t>Glacier melting and its implications for society</a:t>
            </a:r>
          </a:p>
          <a:p>
            <a:pPr eaLnBrk="1" hangingPunct="1"/>
            <a:r>
              <a:rPr lang="en-US" sz="1600">
                <a:ea typeface="ＭＳ Ｐゴシック" charset="-128"/>
              </a:rPr>
              <a:t>Reduced access of people to freshwater</a:t>
            </a:r>
          </a:p>
          <a:p>
            <a:pPr eaLnBrk="1" hangingPunct="1"/>
            <a:r>
              <a:rPr lang="en-US" sz="1600">
                <a:ea typeface="ＭＳ Ｐゴシック" charset="-128"/>
              </a:rPr>
              <a:t>Increased flooding and connections to climate change</a:t>
            </a:r>
          </a:p>
          <a:p>
            <a:pPr eaLnBrk="1" hangingPunct="1">
              <a:buFontTx/>
              <a:buNone/>
            </a:pPr>
            <a:endParaRPr lang="en-US" sz="1000">
              <a:ea typeface="ＭＳ Ｐゴシック" charset="-128"/>
            </a:endParaRPr>
          </a:p>
          <a:p>
            <a:pPr eaLnBrk="1" hangingPunct="1">
              <a:buFontTx/>
              <a:buNone/>
            </a:pPr>
            <a:endParaRPr lang="en-US" sz="1200">
              <a:ea typeface="ＭＳ Ｐゴシック" charset="-128"/>
            </a:endParaRPr>
          </a:p>
        </p:txBody>
      </p:sp>
      <p:pic>
        <p:nvPicPr>
          <p:cNvPr id="5125" name="Picture 2"/>
          <p:cNvPicPr>
            <a:picLocks noChangeAspect="1"/>
          </p:cNvPicPr>
          <p:nvPr/>
        </p:nvPicPr>
        <p:blipFill>
          <a:blip r:embed="rId3"/>
          <a:srcRect/>
          <a:stretch>
            <a:fillRect/>
          </a:stretch>
        </p:blipFill>
        <p:spPr bwMode="auto">
          <a:xfrm>
            <a:off x="1371600" y="2767013"/>
            <a:ext cx="3810000" cy="2414587"/>
          </a:xfrm>
          <a:prstGeom prst="rect">
            <a:avLst/>
          </a:prstGeom>
          <a:noFill/>
          <a:ln w="9525">
            <a:noFill/>
            <a:miter lim="800000"/>
            <a:headEnd/>
            <a:tailEnd/>
          </a:ln>
        </p:spPr>
      </p:pic>
      <p:pic>
        <p:nvPicPr>
          <p:cNvPr id="5126" name="Picture 3"/>
          <p:cNvPicPr>
            <a:picLocks noChangeAspect="1"/>
          </p:cNvPicPr>
          <p:nvPr/>
        </p:nvPicPr>
        <p:blipFill>
          <a:blip r:embed="rId4"/>
          <a:srcRect/>
          <a:stretch>
            <a:fillRect/>
          </a:stretch>
        </p:blipFill>
        <p:spPr bwMode="auto">
          <a:xfrm>
            <a:off x="4995863" y="3898900"/>
            <a:ext cx="3810000" cy="2414588"/>
          </a:xfrm>
          <a:prstGeom prst="rect">
            <a:avLst/>
          </a:prstGeom>
          <a:noFill/>
          <a:ln w="9525">
            <a:noFill/>
            <a:miter lim="800000"/>
            <a:headEnd/>
            <a:tailEnd/>
          </a:ln>
        </p:spPr>
      </p:pic>
      <p:sp>
        <p:nvSpPr>
          <p:cNvPr id="5" name="TextBox 4"/>
          <p:cNvSpPr txBox="1"/>
          <p:nvPr/>
        </p:nvSpPr>
        <p:spPr>
          <a:xfrm>
            <a:off x="1295400" y="5181600"/>
            <a:ext cx="2938463" cy="400050"/>
          </a:xfrm>
          <a:prstGeom prst="rect">
            <a:avLst/>
          </a:prstGeom>
          <a:noFill/>
        </p:spPr>
        <p:txBody>
          <a:bodyPr>
            <a:prstTxWarp prst="textNoShape">
              <a:avLst/>
            </a:prstTxWarp>
            <a:spAutoFit/>
          </a:bodyPr>
          <a:lstStyle/>
          <a:p>
            <a:pPr defTabSz="914400" fontAlgn="base">
              <a:spcBef>
                <a:spcPct val="0"/>
              </a:spcBef>
              <a:spcAft>
                <a:spcPct val="0"/>
              </a:spcAft>
            </a:pPr>
            <a:r>
              <a:rPr lang="en-CA" sz="1000" b="1">
                <a:solidFill>
                  <a:srgbClr val="000080"/>
                </a:solidFill>
                <a:ea typeface="ＭＳ Ｐゴシック" charset="-128"/>
                <a:cs typeface="ＭＳ Ｐゴシック" charset="-128"/>
              </a:rPr>
              <a:t>Morteratsch Glacier, Alps, circa 1900</a:t>
            </a:r>
          </a:p>
          <a:p>
            <a:pPr defTabSz="914400" fontAlgn="base">
              <a:spcBef>
                <a:spcPct val="0"/>
              </a:spcBef>
              <a:spcAft>
                <a:spcPct val="0"/>
              </a:spcAft>
            </a:pPr>
            <a:r>
              <a:rPr lang="en-CA" sz="1000" b="1">
                <a:solidFill>
                  <a:srgbClr val="000080"/>
                </a:solidFill>
                <a:ea typeface="ＭＳ Ｐゴシック" charset="-128"/>
                <a:cs typeface="ＭＳ Ｐゴシック" charset="-128"/>
              </a:rPr>
              <a:t>Credits: Jürg Alean</a:t>
            </a:r>
          </a:p>
        </p:txBody>
      </p:sp>
      <p:sp>
        <p:nvSpPr>
          <p:cNvPr id="7" name="TextBox 6"/>
          <p:cNvSpPr txBox="1"/>
          <p:nvPr/>
        </p:nvSpPr>
        <p:spPr>
          <a:xfrm>
            <a:off x="6477000" y="3667125"/>
            <a:ext cx="2438400" cy="246063"/>
          </a:xfrm>
          <a:prstGeom prst="rect">
            <a:avLst/>
          </a:prstGeom>
          <a:noFill/>
        </p:spPr>
        <p:txBody>
          <a:bodyPr>
            <a:spAutoFit/>
          </a:bodyPr>
          <a:lstStyle/>
          <a:p>
            <a:pPr defTabSz="914400" fontAlgn="base">
              <a:spcBef>
                <a:spcPct val="0"/>
              </a:spcBef>
              <a:spcAft>
                <a:spcPct val="0"/>
              </a:spcAft>
              <a:defRPr/>
            </a:pPr>
            <a:r>
              <a:rPr lang="en-CA" sz="1000" b="1" dirty="0" err="1">
                <a:solidFill>
                  <a:srgbClr val="000080"/>
                </a:solidFill>
                <a:ea typeface="ＭＳ Ｐゴシック" charset="-128"/>
                <a:cs typeface="ＭＳ Ｐゴシック" charset="-128"/>
              </a:rPr>
              <a:t>Morteratsch</a:t>
            </a:r>
            <a:r>
              <a:rPr lang="en-CA" sz="1000" b="1" dirty="0">
                <a:solidFill>
                  <a:srgbClr val="000080"/>
                </a:solidFill>
                <a:ea typeface="ＭＳ Ｐゴシック" charset="-128"/>
                <a:cs typeface="ＭＳ Ｐゴシック" charset="-128"/>
              </a:rPr>
              <a:t> Glacier, Alps,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ea typeface="ＭＳ Ｐゴシック" charset="-128"/>
              </a:rPr>
              <a:t>IPCC AR5 and Glacier Meltwater</a:t>
            </a:r>
            <a:endParaRPr lang="en-US" i="1">
              <a:ea typeface="ＭＳ Ｐゴシック" charset="-128"/>
            </a:endParaRPr>
          </a:p>
        </p:txBody>
      </p:sp>
      <p:sp>
        <p:nvSpPr>
          <p:cNvPr id="6147" name="Rectangle 3"/>
          <p:cNvSpPr>
            <a:spLocks noGrp="1" noChangeArrowheads="1"/>
          </p:cNvSpPr>
          <p:nvPr>
            <p:ph type="body" idx="1"/>
          </p:nvPr>
        </p:nvSpPr>
        <p:spPr>
          <a:xfrm>
            <a:off x="957263" y="485775"/>
            <a:ext cx="8189912" cy="6400800"/>
          </a:xfrm>
          <a:solidFill>
            <a:srgbClr val="FFFFFF"/>
          </a:solidFill>
        </p:spPr>
        <p:txBody>
          <a:bodyPr/>
          <a:lstStyle/>
          <a:p>
            <a:pPr marL="0" indent="0" eaLnBrk="1" hangingPunct="1">
              <a:buFontTx/>
              <a:buNone/>
            </a:pPr>
            <a:endParaRPr lang="en-US" sz="1600">
              <a:ea typeface="ＭＳ Ｐゴシック" charset="-128"/>
            </a:endParaRPr>
          </a:p>
          <a:p>
            <a:pPr marL="0" indent="0" eaLnBrk="1" hangingPunct="1">
              <a:buFontTx/>
              <a:buNone/>
            </a:pPr>
            <a:endParaRPr lang="en-US" sz="1600">
              <a:ea typeface="ＭＳ Ｐゴシック" charset="-128"/>
            </a:endParaRPr>
          </a:p>
          <a:p>
            <a:pPr marL="0" indent="0" eaLnBrk="1" hangingPunct="1">
              <a:buFontTx/>
              <a:buNone/>
            </a:pPr>
            <a:endParaRPr lang="en-US" sz="1600">
              <a:ea typeface="ＭＳ Ｐゴシック" charset="-128"/>
            </a:endParaRPr>
          </a:p>
        </p:txBody>
      </p:sp>
      <p:sp>
        <p:nvSpPr>
          <p:cNvPr id="6148" name="Footer Placeholder 3"/>
          <p:cNvSpPr>
            <a:spLocks noGrp="1"/>
          </p:cNvSpPr>
          <p:nvPr>
            <p:ph type="ftr" sz="quarter" idx="10"/>
          </p:nvPr>
        </p:nvSpPr>
        <p:spPr/>
        <p:txBody>
          <a:bodyPr/>
          <a:lstStyle/>
          <a:p>
            <a:endParaRPr lang="en-US"/>
          </a:p>
        </p:txBody>
      </p:sp>
      <p:sp>
        <p:nvSpPr>
          <p:cNvPr id="4" name="TextBox 3"/>
          <p:cNvSpPr txBox="1"/>
          <p:nvPr/>
        </p:nvSpPr>
        <p:spPr>
          <a:xfrm>
            <a:off x="1143000" y="5641975"/>
            <a:ext cx="4343400" cy="908050"/>
          </a:xfrm>
          <a:prstGeom prst="rect">
            <a:avLst/>
          </a:prstGeom>
          <a:noFill/>
        </p:spPr>
        <p:txBody>
          <a:bodyPr>
            <a:spAutoFit/>
          </a:bodyPr>
          <a:lstStyle/>
          <a:p>
            <a:pPr defTabSz="914400" fontAlgn="base">
              <a:spcBef>
                <a:spcPct val="0"/>
              </a:spcBef>
              <a:spcAft>
                <a:spcPct val="0"/>
              </a:spcAft>
              <a:defRPr/>
            </a:pPr>
            <a:r>
              <a:rPr lang="en-GB" sz="1100" b="1" dirty="0">
                <a:solidFill>
                  <a:srgbClr val="000080"/>
                </a:solidFill>
                <a:ea typeface="ＭＳ Ｐゴシック" pitchFamily="34" charset="-128"/>
                <a:cs typeface="ＭＳ Ｐゴシック" charset="-128"/>
              </a:rPr>
              <a:t>Published mass balances for Himalayan glaciers (blue boxes show uncertainty, negative numbers mean loss); global average in orange</a:t>
            </a:r>
          </a:p>
          <a:p>
            <a:pPr defTabSz="914400" fontAlgn="base">
              <a:spcBef>
                <a:spcPct val="0"/>
              </a:spcBef>
              <a:spcAft>
                <a:spcPct val="0"/>
              </a:spcAft>
              <a:defRPr/>
            </a:pPr>
            <a:r>
              <a:rPr lang="en-CA" sz="1000" b="1" dirty="0">
                <a:solidFill>
                  <a:srgbClr val="000080"/>
                </a:solidFill>
                <a:ea typeface="ＭＳ Ｐゴシック" pitchFamily="34" charset="-128"/>
                <a:cs typeface="ＭＳ Ｐゴシック" charset="-128"/>
              </a:rPr>
              <a:t>Chapter 3 and Summary for Policymakers, IPCC AR5 Working Group II</a:t>
            </a:r>
          </a:p>
        </p:txBody>
      </p:sp>
      <p:pic>
        <p:nvPicPr>
          <p:cNvPr id="6150" name="Picture 4"/>
          <p:cNvPicPr>
            <a:picLocks noChangeAspect="1"/>
          </p:cNvPicPr>
          <p:nvPr/>
        </p:nvPicPr>
        <p:blipFill>
          <a:blip r:embed="rId3"/>
          <a:srcRect/>
          <a:stretch>
            <a:fillRect/>
          </a:stretch>
        </p:blipFill>
        <p:spPr bwMode="auto">
          <a:xfrm>
            <a:off x="1066800" y="685800"/>
            <a:ext cx="4219575" cy="4956175"/>
          </a:xfrm>
          <a:prstGeom prst="rect">
            <a:avLst/>
          </a:prstGeom>
          <a:noFill/>
          <a:ln w="9525">
            <a:noFill/>
            <a:miter lim="800000"/>
            <a:headEnd/>
            <a:tailEnd/>
          </a:ln>
        </p:spPr>
      </p:pic>
      <p:sp>
        <p:nvSpPr>
          <p:cNvPr id="8" name="TextBox 2"/>
          <p:cNvSpPr txBox="1">
            <a:spLocks noChangeArrowheads="1"/>
          </p:cNvSpPr>
          <p:nvPr/>
        </p:nvSpPr>
        <p:spPr bwMode="auto">
          <a:xfrm>
            <a:off x="5286375" y="990600"/>
            <a:ext cx="3857625" cy="3540125"/>
          </a:xfrm>
          <a:prstGeom prst="rect">
            <a:avLst/>
          </a:prstGeom>
          <a:noFill/>
          <a:ln w="9525">
            <a:noFill/>
            <a:miter lim="800000"/>
            <a:headEnd/>
            <a:tailEnd/>
          </a:ln>
        </p:spPr>
        <p:txBody>
          <a:bodyPr>
            <a:spAutoFit/>
          </a:bodyPr>
          <a:lstStyle/>
          <a:p>
            <a:pPr defTabSz="914400" fontAlgn="base">
              <a:spcBef>
                <a:spcPct val="0"/>
              </a:spcBef>
              <a:spcAft>
                <a:spcPct val="0"/>
              </a:spcAft>
              <a:defRPr/>
            </a:pPr>
            <a:r>
              <a:rPr lang="en-US" sz="1400" b="1" dirty="0">
                <a:solidFill>
                  <a:srgbClr val="000080"/>
                </a:solidFill>
                <a:ea typeface="ＭＳ Ｐゴシック" charset="-128"/>
                <a:cs typeface="ＭＳ Ｐゴシック" charset="-128"/>
              </a:rPr>
              <a:t>Most glaciers are too big even for the present climate; future warming will only increase rates of loss and (eventually) disappearance</a:t>
            </a:r>
          </a:p>
          <a:p>
            <a:pPr defTabSz="914400" fontAlgn="base">
              <a:spcBef>
                <a:spcPct val="0"/>
              </a:spcBef>
              <a:spcAft>
                <a:spcPct val="0"/>
              </a:spcAft>
              <a:defRPr/>
            </a:pPr>
            <a:endParaRPr lang="en-US" sz="1400" b="1" dirty="0">
              <a:solidFill>
                <a:srgbClr val="000080"/>
              </a:solidFill>
              <a:ea typeface="ＭＳ Ｐゴシック" charset="-128"/>
              <a:cs typeface="ＭＳ Ｐゴシック" charset="-128"/>
            </a:endParaRPr>
          </a:p>
          <a:p>
            <a:pPr defTabSz="914400" fontAlgn="base">
              <a:spcBef>
                <a:spcPct val="0"/>
              </a:spcBef>
              <a:spcAft>
                <a:spcPct val="0"/>
              </a:spcAft>
              <a:defRPr/>
            </a:pPr>
            <a:r>
              <a:rPr lang="en-US" sz="1400" b="1" dirty="0">
                <a:solidFill>
                  <a:srgbClr val="000080"/>
                </a:solidFill>
                <a:ea typeface="ＭＳ Ｐゴシック" charset="-128"/>
                <a:cs typeface="ＭＳ Ｐゴシック" charset="-128"/>
              </a:rPr>
              <a:t>This means more water in coming decades (faster melting rates), but big trouble later (fewer glaciers)</a:t>
            </a:r>
          </a:p>
          <a:p>
            <a:pPr defTabSz="914400" fontAlgn="base">
              <a:spcBef>
                <a:spcPct val="0"/>
              </a:spcBef>
              <a:spcAft>
                <a:spcPct val="0"/>
              </a:spcAft>
              <a:defRPr/>
            </a:pPr>
            <a:endParaRPr lang="en-US" sz="1400" b="1" dirty="0">
              <a:solidFill>
                <a:srgbClr val="000080"/>
              </a:solidFill>
              <a:latin typeface="Arial" charset="0"/>
              <a:ea typeface="ＭＳ Ｐゴシック" charset="-128"/>
              <a:cs typeface="ＭＳ Ｐゴシック" charset="-128"/>
            </a:endParaRPr>
          </a:p>
          <a:p>
            <a:pPr defTabSz="914400" fontAlgn="base">
              <a:spcBef>
                <a:spcPct val="0"/>
              </a:spcBef>
              <a:spcAft>
                <a:spcPct val="0"/>
              </a:spcAft>
              <a:defRPr/>
            </a:pPr>
            <a:endParaRPr lang="en-US" sz="1400" b="1" dirty="0">
              <a:solidFill>
                <a:srgbClr val="000080"/>
              </a:solidFill>
              <a:latin typeface="Arial" charset="0"/>
              <a:ea typeface="ＭＳ Ｐゴシック" charset="-128"/>
              <a:cs typeface="ＭＳ Ｐゴシック" charset="-128"/>
            </a:endParaRPr>
          </a:p>
          <a:p>
            <a:pPr defTabSz="914400" fontAlgn="base">
              <a:spcBef>
                <a:spcPct val="0"/>
              </a:spcBef>
              <a:spcAft>
                <a:spcPct val="0"/>
              </a:spcAft>
              <a:defRPr/>
            </a:pPr>
            <a:endParaRPr lang="en-US" sz="1400" b="1" dirty="0">
              <a:solidFill>
                <a:srgbClr val="000080"/>
              </a:solidFill>
              <a:latin typeface="Arial" charset="0"/>
              <a:ea typeface="ＭＳ Ｐゴシック" charset="-128"/>
              <a:cs typeface="ＭＳ Ｐゴシック" charset="-128"/>
            </a:endParaRPr>
          </a:p>
          <a:p>
            <a:pPr defTabSz="914400" fontAlgn="base">
              <a:spcBef>
                <a:spcPct val="0"/>
              </a:spcBef>
              <a:spcAft>
                <a:spcPct val="0"/>
              </a:spcAft>
              <a:defRPr/>
            </a:pPr>
            <a:endParaRPr lang="en-US" sz="1400" b="1" dirty="0">
              <a:solidFill>
                <a:srgbClr val="000080"/>
              </a:solidFill>
              <a:latin typeface="Arial" charset="0"/>
              <a:ea typeface="ＭＳ Ｐゴシック" charset="-128"/>
              <a:cs typeface="ＭＳ Ｐゴシック" charset="-128"/>
            </a:endParaRPr>
          </a:p>
          <a:p>
            <a:pPr defTabSz="914400" fontAlgn="base">
              <a:spcBef>
                <a:spcPct val="0"/>
              </a:spcBef>
              <a:spcAft>
                <a:spcPct val="0"/>
              </a:spcAft>
              <a:defRPr/>
            </a:pPr>
            <a:r>
              <a:rPr lang="en-US" sz="1400" b="1" dirty="0">
                <a:solidFill>
                  <a:srgbClr val="000080"/>
                </a:solidFill>
                <a:ea typeface="ＭＳ Ｐゴシック" charset="-128"/>
                <a:cs typeface="ＭＳ Ｐゴシック" charset="-128"/>
              </a:rPr>
              <a:t>Glaciers are essential contributors to water supply in several regions, such as Peru, the Alps and central Asia, but the Himalayas stand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p:txBody>
          <a:bodyPr/>
          <a:lstStyle/>
          <a:p>
            <a:endParaRPr lang="en-US"/>
          </a:p>
        </p:txBody>
      </p:sp>
      <p:sp>
        <p:nvSpPr>
          <p:cNvPr id="7171" name="Rectangle 2"/>
          <p:cNvSpPr>
            <a:spLocks noGrp="1" noChangeArrowheads="1"/>
          </p:cNvSpPr>
          <p:nvPr>
            <p:ph type="title"/>
          </p:nvPr>
        </p:nvSpPr>
        <p:spPr/>
        <p:txBody>
          <a:bodyPr/>
          <a:lstStyle/>
          <a:p>
            <a:pPr eaLnBrk="1" hangingPunct="1"/>
            <a:r>
              <a:rPr lang="en-US">
                <a:ea typeface="ＭＳ Ｐゴシック" charset="-128"/>
              </a:rPr>
              <a:t>IPCC AR5 and Freshwater Resources</a:t>
            </a:r>
            <a:endParaRPr lang="en-US" i="1">
              <a:ea typeface="ＭＳ Ｐゴシック" charset="-128"/>
            </a:endParaRPr>
          </a:p>
        </p:txBody>
      </p:sp>
      <p:sp>
        <p:nvSpPr>
          <p:cNvPr id="7172" name="Rectangle 3"/>
          <p:cNvSpPr>
            <a:spLocks noGrp="1" noChangeArrowheads="1"/>
          </p:cNvSpPr>
          <p:nvPr>
            <p:ph type="body" idx="1"/>
          </p:nvPr>
        </p:nvSpPr>
        <p:spPr>
          <a:solidFill>
            <a:srgbClr val="FFFFFF"/>
          </a:solidFill>
        </p:spPr>
        <p:txBody>
          <a:bodyPr/>
          <a:lstStyle/>
          <a:p>
            <a:pPr eaLnBrk="1" hangingPunct="1">
              <a:buFontTx/>
              <a:buNone/>
            </a:pPr>
            <a:endParaRPr lang="en-US" sz="1400">
              <a:ea typeface="ＭＳ Ｐゴシック" charset="-128"/>
            </a:endParaRPr>
          </a:p>
          <a:p>
            <a:pPr eaLnBrk="1" hangingPunct="1">
              <a:buFontTx/>
              <a:buNone/>
            </a:pPr>
            <a:endParaRPr lang="en-US" sz="1600">
              <a:ea typeface="ＭＳ Ｐゴシック" charset="-128"/>
            </a:endParaRPr>
          </a:p>
        </p:txBody>
      </p:sp>
      <p:pic>
        <p:nvPicPr>
          <p:cNvPr id="7173" name="Picture 1"/>
          <p:cNvPicPr>
            <a:picLocks noChangeAspect="1"/>
          </p:cNvPicPr>
          <p:nvPr/>
        </p:nvPicPr>
        <p:blipFill>
          <a:blip r:embed="rId3"/>
          <a:srcRect/>
          <a:stretch>
            <a:fillRect/>
          </a:stretch>
        </p:blipFill>
        <p:spPr bwMode="auto">
          <a:xfrm>
            <a:off x="990600" y="533400"/>
            <a:ext cx="8153400" cy="4141788"/>
          </a:xfrm>
          <a:prstGeom prst="rect">
            <a:avLst/>
          </a:prstGeom>
          <a:noFill/>
          <a:ln w="9525">
            <a:noFill/>
            <a:miter lim="800000"/>
            <a:headEnd/>
            <a:tailEnd/>
          </a:ln>
        </p:spPr>
      </p:pic>
      <p:sp>
        <p:nvSpPr>
          <p:cNvPr id="7174" name="TextBox 2"/>
          <p:cNvSpPr txBox="1">
            <a:spLocks noChangeArrowheads="1"/>
          </p:cNvSpPr>
          <p:nvPr/>
        </p:nvSpPr>
        <p:spPr bwMode="auto">
          <a:xfrm>
            <a:off x="990600" y="4953000"/>
            <a:ext cx="7620000" cy="1077913"/>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1600" b="1">
                <a:solidFill>
                  <a:srgbClr val="000080"/>
                </a:solidFill>
                <a:ea typeface="ＭＳ Ｐゴシック" charset="-128"/>
                <a:cs typeface="ＭＳ Ｐゴシック" charset="-128"/>
              </a:rPr>
              <a:t>Human access to freshwater resources will continue to diminish: more people – farmers, city dwellers, skiers, etc. – will pay more for water, or will go short if they cannot pay</a:t>
            </a:r>
          </a:p>
          <a:p>
            <a:pPr defTabSz="914400" fontAlgn="base">
              <a:spcBef>
                <a:spcPct val="0"/>
              </a:spcBef>
              <a:spcAft>
                <a:spcPct val="0"/>
              </a:spcAft>
            </a:pPr>
            <a:endParaRPr lang="en-US" sz="1600" b="1">
              <a:solidFill>
                <a:srgbClr val="000080"/>
              </a:solidFill>
              <a:ea typeface="ＭＳ Ｐゴシック" charset="-128"/>
              <a:cs typeface="ＭＳ Ｐゴシック" charset="-128"/>
            </a:endParaRPr>
          </a:p>
        </p:txBody>
      </p:sp>
      <p:sp>
        <p:nvSpPr>
          <p:cNvPr id="2" name="TextBox 1"/>
          <p:cNvSpPr txBox="1"/>
          <p:nvPr/>
        </p:nvSpPr>
        <p:spPr>
          <a:xfrm>
            <a:off x="1000125" y="6184900"/>
            <a:ext cx="8067675" cy="406400"/>
          </a:xfrm>
          <a:prstGeom prst="rect">
            <a:avLst/>
          </a:prstGeom>
          <a:noFill/>
        </p:spPr>
        <p:txBody>
          <a:bodyPr>
            <a:spAutoFit/>
          </a:bodyPr>
          <a:lstStyle/>
          <a:p>
            <a:pPr defTabSz="914400" fontAlgn="base">
              <a:spcBef>
                <a:spcPct val="0"/>
              </a:spcBef>
              <a:spcAft>
                <a:spcPct val="0"/>
              </a:spcAft>
              <a:defRPr/>
            </a:pPr>
            <a:r>
              <a:rPr lang="en-CA" sz="1000" b="1" dirty="0" err="1">
                <a:solidFill>
                  <a:srgbClr val="000080"/>
                </a:solidFill>
                <a:ea typeface="ＭＳ Ｐゴシック" pitchFamily="34" charset="-128"/>
                <a:cs typeface="ＭＳ Ｐゴシック" charset="-128"/>
              </a:rPr>
              <a:t>Schewe</a:t>
            </a:r>
            <a:r>
              <a:rPr lang="en-CA" sz="1000" b="1" dirty="0">
                <a:solidFill>
                  <a:srgbClr val="000080"/>
                </a:solidFill>
                <a:ea typeface="ＭＳ Ｐゴシック" pitchFamily="34" charset="-128"/>
                <a:cs typeface="ＭＳ Ｐゴシック" charset="-128"/>
              </a:rPr>
              <a:t>, J., and 24 others, 2014, </a:t>
            </a:r>
            <a:r>
              <a:rPr lang="en-CA" sz="1000" b="1" dirty="0" err="1">
                <a:solidFill>
                  <a:srgbClr val="000080"/>
                </a:solidFill>
                <a:ea typeface="ＭＳ Ｐゴシック" pitchFamily="34" charset="-128"/>
                <a:cs typeface="ＭＳ Ｐゴシック" charset="-128"/>
              </a:rPr>
              <a:t>Multimodel</a:t>
            </a:r>
            <a:r>
              <a:rPr lang="en-CA" sz="1000" b="1" dirty="0">
                <a:solidFill>
                  <a:srgbClr val="000080"/>
                </a:solidFill>
                <a:ea typeface="ＭＳ Ｐゴシック" pitchFamily="34" charset="-128"/>
                <a:cs typeface="ＭＳ Ｐゴシック" charset="-128"/>
              </a:rPr>
              <a:t> assessment of water scarcity under climate change, </a:t>
            </a:r>
            <a:r>
              <a:rPr lang="en-CA" sz="1000" b="1" i="1" dirty="0">
                <a:solidFill>
                  <a:srgbClr val="000080"/>
                </a:solidFill>
                <a:ea typeface="ＭＳ Ｐゴシック" pitchFamily="34" charset="-128"/>
                <a:cs typeface="ＭＳ Ｐゴシック" charset="-128"/>
              </a:rPr>
              <a:t>Proceedings of the National Academy of Science</a:t>
            </a:r>
            <a:r>
              <a:rPr lang="en-CA" sz="1000" b="1" dirty="0">
                <a:solidFill>
                  <a:srgbClr val="000080"/>
                </a:solidFill>
                <a:ea typeface="ＭＳ Ｐゴシック" pitchFamily="34" charset="-128"/>
                <a:cs typeface="ＭＳ Ｐゴシック" charset="-128"/>
              </a:rPr>
              <a:t>, 111(9), 3245-3250; Figure S6.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ea typeface="ＭＳ Ｐゴシック" charset="-128"/>
              </a:rPr>
              <a:t>IPCC AR5 and Floods</a:t>
            </a:r>
          </a:p>
        </p:txBody>
      </p:sp>
      <p:sp>
        <p:nvSpPr>
          <p:cNvPr id="8195" name="Rectangle 3"/>
          <p:cNvSpPr>
            <a:spLocks noGrp="1" noChangeArrowheads="1"/>
          </p:cNvSpPr>
          <p:nvPr>
            <p:ph type="body" idx="1"/>
          </p:nvPr>
        </p:nvSpPr>
        <p:spPr>
          <a:solidFill>
            <a:srgbClr val="FFFFFF"/>
          </a:solidFill>
        </p:spPr>
        <p:txBody>
          <a:bodyPr/>
          <a:lstStyle/>
          <a:p>
            <a:pPr eaLnBrk="1" hangingPunct="1">
              <a:buFontTx/>
              <a:buNone/>
            </a:pPr>
            <a:r>
              <a:rPr lang="en-US" sz="1600">
                <a:ea typeface="ＭＳ Ｐゴシック" charset="-128"/>
              </a:rPr>
              <a:t> </a:t>
            </a:r>
          </a:p>
        </p:txBody>
      </p:sp>
      <p:sp>
        <p:nvSpPr>
          <p:cNvPr id="8196" name="TextBox 2"/>
          <p:cNvSpPr txBox="1">
            <a:spLocks noChangeArrowheads="1"/>
          </p:cNvSpPr>
          <p:nvPr/>
        </p:nvSpPr>
        <p:spPr bwMode="auto">
          <a:xfrm>
            <a:off x="1033463" y="627063"/>
            <a:ext cx="7924800" cy="338137"/>
          </a:xfrm>
          <a:prstGeom prst="rect">
            <a:avLst/>
          </a:prstGeom>
          <a:noFill/>
          <a:ln w="9525">
            <a:noFill/>
            <a:miter lim="800000"/>
            <a:headEnd/>
            <a:tailEnd/>
          </a:ln>
        </p:spPr>
        <p:txBody>
          <a:bodyPr>
            <a:prstTxWarp prst="textNoShape">
              <a:avLst/>
            </a:prstTxWarp>
            <a:spAutoFit/>
          </a:bodyPr>
          <a:lstStyle/>
          <a:p>
            <a:pPr defTabSz="914400" fontAlgn="base">
              <a:spcBef>
                <a:spcPct val="20000"/>
              </a:spcBef>
              <a:spcAft>
                <a:spcPct val="0"/>
              </a:spcAft>
            </a:pPr>
            <a:r>
              <a:rPr lang="en-US" sz="1600" b="1">
                <a:solidFill>
                  <a:srgbClr val="000080"/>
                </a:solidFill>
                <a:ea typeface="ＭＳ Ｐゴシック" charset="-128"/>
                <a:cs typeface="ＭＳ Ｐゴシック" charset="-128"/>
              </a:rPr>
              <a:t>A high-carbon future will expose more people to the risk of floods</a:t>
            </a:r>
          </a:p>
        </p:txBody>
      </p:sp>
      <p:pic>
        <p:nvPicPr>
          <p:cNvPr id="8197" name="Picture 2"/>
          <p:cNvPicPr>
            <a:picLocks noChangeAspect="1"/>
          </p:cNvPicPr>
          <p:nvPr/>
        </p:nvPicPr>
        <p:blipFill>
          <a:blip r:embed="rId3"/>
          <a:srcRect/>
          <a:stretch>
            <a:fillRect/>
          </a:stretch>
        </p:blipFill>
        <p:spPr bwMode="auto">
          <a:xfrm>
            <a:off x="1179513" y="1143000"/>
            <a:ext cx="7154862" cy="3602038"/>
          </a:xfrm>
          <a:prstGeom prst="rect">
            <a:avLst/>
          </a:prstGeom>
          <a:noFill/>
          <a:ln w="9525">
            <a:noFill/>
            <a:miter lim="800000"/>
            <a:headEnd/>
            <a:tailEnd/>
          </a:ln>
        </p:spPr>
      </p:pic>
      <p:sp>
        <p:nvSpPr>
          <p:cNvPr id="4" name="TextBox 3"/>
          <p:cNvSpPr txBox="1"/>
          <p:nvPr/>
        </p:nvSpPr>
        <p:spPr>
          <a:xfrm>
            <a:off x="7086600" y="1295400"/>
            <a:ext cx="1447800" cy="862013"/>
          </a:xfrm>
          <a:prstGeom prst="rect">
            <a:avLst/>
          </a:prstGeom>
          <a:noFill/>
        </p:spPr>
        <p:txBody>
          <a:bodyPr>
            <a:spAutoFit/>
          </a:bodyPr>
          <a:lstStyle/>
          <a:p>
            <a:pPr defTabSz="914400" fontAlgn="base">
              <a:spcBef>
                <a:spcPct val="0"/>
              </a:spcBef>
              <a:spcAft>
                <a:spcPct val="0"/>
              </a:spcAft>
              <a:defRPr/>
            </a:pPr>
            <a:r>
              <a:rPr lang="en-CA" sz="1000" b="1" dirty="0">
                <a:solidFill>
                  <a:srgbClr val="000080"/>
                </a:solidFill>
                <a:ea typeface="ＭＳ Ｐゴシック" pitchFamily="34" charset="-128"/>
                <a:cs typeface="ＭＳ Ｐゴシック" charset="-128"/>
              </a:rPr>
              <a:t>Averages over 11 climate models</a:t>
            </a:r>
          </a:p>
          <a:p>
            <a:pPr defTabSz="914400" fontAlgn="base">
              <a:spcBef>
                <a:spcPct val="0"/>
              </a:spcBef>
              <a:spcAft>
                <a:spcPct val="0"/>
              </a:spcAft>
              <a:defRPr/>
            </a:pPr>
            <a:endParaRPr lang="en-CA" sz="1000" b="1" dirty="0">
              <a:solidFill>
                <a:srgbClr val="000080"/>
              </a:solidFill>
              <a:ea typeface="ＭＳ Ｐゴシック" pitchFamily="34" charset="-128"/>
              <a:cs typeface="ＭＳ Ｐゴシック" charset="-128"/>
            </a:endParaRPr>
          </a:p>
          <a:p>
            <a:pPr defTabSz="914400" fontAlgn="base">
              <a:spcBef>
                <a:spcPct val="0"/>
              </a:spcBef>
              <a:spcAft>
                <a:spcPct val="0"/>
              </a:spcAft>
              <a:defRPr/>
            </a:pPr>
            <a:r>
              <a:rPr lang="en-CA" sz="1000" b="1" dirty="0">
                <a:solidFill>
                  <a:srgbClr val="000080"/>
                </a:solidFill>
                <a:ea typeface="ＭＳ Ｐゴシック" pitchFamily="34" charset="-128"/>
                <a:cs typeface="ＭＳ Ｐゴシック" charset="-128"/>
              </a:rPr>
              <a:t>No population growth</a:t>
            </a:r>
          </a:p>
        </p:txBody>
      </p:sp>
      <p:sp>
        <p:nvSpPr>
          <p:cNvPr id="8199" name="TextBox 1"/>
          <p:cNvSpPr txBox="1">
            <a:spLocks noChangeArrowheads="1"/>
          </p:cNvSpPr>
          <p:nvPr/>
        </p:nvSpPr>
        <p:spPr bwMode="auto">
          <a:xfrm>
            <a:off x="2819400" y="6197600"/>
            <a:ext cx="6172200" cy="400050"/>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en-GB" sz="1000" b="1">
                <a:solidFill>
                  <a:srgbClr val="000080"/>
                </a:solidFill>
                <a:ea typeface="ＭＳ Ｐゴシック" charset="-128"/>
                <a:cs typeface="ＭＳ Ｐゴシック" charset="-128"/>
              </a:rPr>
              <a:t>Hirabayashi, Y., and 6 others, 2013, Global flood risk under climate change, </a:t>
            </a:r>
            <a:r>
              <a:rPr lang="en-GB" sz="1000" b="1" i="1">
                <a:solidFill>
                  <a:srgbClr val="000080"/>
                </a:solidFill>
                <a:ea typeface="ＭＳ Ｐゴシック" charset="-128"/>
                <a:cs typeface="ＭＳ Ｐゴシック" charset="-128"/>
              </a:rPr>
              <a:t>Nature Climate Change</a:t>
            </a:r>
            <a:r>
              <a:rPr lang="en-GB" sz="1000" b="1">
                <a:solidFill>
                  <a:srgbClr val="000080"/>
                </a:solidFill>
                <a:ea typeface="ＭＳ Ｐゴシック" charset="-128"/>
                <a:cs typeface="ＭＳ Ｐゴシック" charset="-128"/>
              </a:rPr>
              <a:t>, 3, 816-821.</a:t>
            </a:r>
            <a:endParaRPr lang="en-CA" sz="1000" b="1">
              <a:solidFill>
                <a:srgbClr val="000080"/>
              </a:solidFill>
              <a:ea typeface="ＭＳ Ｐゴシック" charset="-128"/>
              <a:cs typeface="ＭＳ Ｐゴシック" charset="-128"/>
            </a:endParaRPr>
          </a:p>
        </p:txBody>
      </p:sp>
      <p:sp>
        <p:nvSpPr>
          <p:cNvPr id="3" name="TextBox 2"/>
          <p:cNvSpPr txBox="1"/>
          <p:nvPr/>
        </p:nvSpPr>
        <p:spPr>
          <a:xfrm>
            <a:off x="2024063" y="4902200"/>
            <a:ext cx="5943600" cy="830263"/>
          </a:xfrm>
          <a:prstGeom prst="rect">
            <a:avLst/>
          </a:prstGeom>
          <a:noFill/>
        </p:spPr>
        <p:txBody>
          <a:bodyPr>
            <a:spAutoFit/>
          </a:bodyPr>
          <a:lstStyle/>
          <a:p>
            <a:pPr defTabSz="914400" fontAlgn="base">
              <a:spcBef>
                <a:spcPct val="0"/>
              </a:spcBef>
              <a:spcAft>
                <a:spcPct val="0"/>
              </a:spcAft>
              <a:defRPr/>
            </a:pPr>
            <a:r>
              <a:rPr lang="en-CA" sz="1600" b="1" dirty="0">
                <a:solidFill>
                  <a:srgbClr val="000080"/>
                </a:solidFill>
                <a:ea typeface="ＭＳ Ｐゴシック" pitchFamily="34" charset="-128"/>
                <a:cs typeface="ＭＳ Ｐゴシック" charset="-128"/>
              </a:rPr>
              <a:t>At the moment we are on the orange path</a:t>
            </a:r>
          </a:p>
          <a:p>
            <a:pPr defTabSz="914400" fontAlgn="base">
              <a:spcBef>
                <a:spcPct val="0"/>
              </a:spcBef>
              <a:spcAft>
                <a:spcPct val="0"/>
              </a:spcAft>
              <a:defRPr/>
            </a:pPr>
            <a:endParaRPr lang="en-CA" sz="1600" b="1" dirty="0">
              <a:solidFill>
                <a:srgbClr val="000080"/>
              </a:solidFill>
              <a:ea typeface="ＭＳ Ｐゴシック" pitchFamily="34" charset="-128"/>
              <a:cs typeface="ＭＳ Ｐゴシック" charset="-128"/>
            </a:endParaRPr>
          </a:p>
          <a:p>
            <a:pPr defTabSz="914400" fontAlgn="base">
              <a:spcBef>
                <a:spcPct val="0"/>
              </a:spcBef>
              <a:spcAft>
                <a:spcPct val="0"/>
              </a:spcAft>
              <a:defRPr/>
            </a:pPr>
            <a:r>
              <a:rPr lang="en-CA" sz="1600" b="1" dirty="0">
                <a:solidFill>
                  <a:srgbClr val="000080"/>
                </a:solidFill>
                <a:ea typeface="ＭＳ Ｐゴシック" pitchFamily="34" charset="-128"/>
                <a:cs typeface="ＭＳ Ｐゴシック" charset="-128"/>
              </a:rPr>
              <a:t>Switching to the green path makes a difference!</a:t>
            </a:r>
          </a:p>
        </p:txBody>
      </p:sp>
      <p:sp>
        <p:nvSpPr>
          <p:cNvPr id="2" name="Footer Placeholder 1"/>
          <p:cNvSpPr>
            <a:spLocks noGrp="1"/>
          </p:cNvSpPr>
          <p:nvPr>
            <p:ph type="ftr" sz="quarter" idx="10"/>
          </p:nvPr>
        </p:nvSpPr>
        <p:spPr/>
        <p:txBody>
          <a:bodyPr/>
          <a:lstStyle/>
          <a:p>
            <a:pPr>
              <a:defRPr/>
            </a:pPr>
            <a:endParaRPr lang="en-US">
              <a:solidFill>
                <a:srgbClr val="00008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ea typeface="ＭＳ Ｐゴシック" charset="-128"/>
              </a:rPr>
              <a:t>IPCC AR5 – A personal favourite</a:t>
            </a:r>
          </a:p>
        </p:txBody>
      </p:sp>
      <p:sp>
        <p:nvSpPr>
          <p:cNvPr id="9219" name="Rectangle 3"/>
          <p:cNvSpPr>
            <a:spLocks noGrp="1" noChangeArrowheads="1"/>
          </p:cNvSpPr>
          <p:nvPr>
            <p:ph type="body" idx="1"/>
          </p:nvPr>
        </p:nvSpPr>
        <p:spPr>
          <a:solidFill>
            <a:srgbClr val="FFFFFF"/>
          </a:solidFill>
        </p:spPr>
        <p:txBody>
          <a:bodyPr/>
          <a:lstStyle/>
          <a:p>
            <a:pPr eaLnBrk="1" hangingPunct="1">
              <a:buFontTx/>
              <a:buNone/>
            </a:pPr>
            <a:r>
              <a:rPr lang="en-US">
                <a:ea typeface="ＭＳ Ｐゴシック" charset="-128"/>
              </a:rPr>
              <a:t> </a:t>
            </a:r>
          </a:p>
        </p:txBody>
      </p:sp>
      <p:sp>
        <p:nvSpPr>
          <p:cNvPr id="9220" name="TextBox 6"/>
          <p:cNvSpPr txBox="1">
            <a:spLocks noChangeArrowheads="1"/>
          </p:cNvSpPr>
          <p:nvPr/>
        </p:nvSpPr>
        <p:spPr bwMode="auto">
          <a:xfrm>
            <a:off x="1009650" y="533400"/>
            <a:ext cx="8115300" cy="1570038"/>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1600" b="1">
                <a:solidFill>
                  <a:srgbClr val="000080"/>
                </a:solidFill>
                <a:ea typeface="ＭＳ Ｐゴシック" charset="-128"/>
                <a:cs typeface="ＭＳ Ｐゴシック" charset="-128"/>
              </a:rPr>
              <a:t>Questions like “Was this flood caused by global warming?” have been unanswerable up to now</a:t>
            </a:r>
          </a:p>
          <a:p>
            <a:pPr defTabSz="914400" fontAlgn="base">
              <a:spcBef>
                <a:spcPct val="0"/>
              </a:spcBef>
              <a:spcAft>
                <a:spcPct val="0"/>
              </a:spcAft>
            </a:pPr>
            <a:endParaRPr lang="en-US" sz="1600" b="1">
              <a:solidFill>
                <a:srgbClr val="000080"/>
              </a:solidFill>
              <a:ea typeface="ＭＳ Ｐゴシック" charset="-128"/>
              <a:cs typeface="ＭＳ Ｐゴシック" charset="-128"/>
            </a:endParaRPr>
          </a:p>
          <a:p>
            <a:pPr defTabSz="914400" fontAlgn="base">
              <a:spcBef>
                <a:spcPct val="0"/>
              </a:spcBef>
              <a:spcAft>
                <a:spcPct val="0"/>
              </a:spcAft>
            </a:pPr>
            <a:r>
              <a:rPr lang="en-US" sz="1600" b="1">
                <a:solidFill>
                  <a:srgbClr val="000080"/>
                </a:solidFill>
                <a:ea typeface="ＭＳ Ｐゴシック" charset="-128"/>
                <a:cs typeface="ＭＳ Ｐゴシック" charset="-128"/>
              </a:rPr>
              <a:t>However, using enormous computing power, a recent study showed that the UK floods of autumn 2000 were 2-3 times more likely to have occurred in a world with global warming than one without</a:t>
            </a:r>
            <a:endParaRPr lang="en-CA" sz="1600" b="1">
              <a:solidFill>
                <a:srgbClr val="000080"/>
              </a:solidFill>
              <a:ea typeface="ＭＳ Ｐゴシック" charset="-128"/>
              <a:cs typeface="ＭＳ Ｐゴシック" charset="-128"/>
            </a:endParaRPr>
          </a:p>
        </p:txBody>
      </p:sp>
      <p:sp>
        <p:nvSpPr>
          <p:cNvPr id="9221" name="TextBox 2"/>
          <p:cNvSpPr txBox="1">
            <a:spLocks noChangeArrowheads="1"/>
          </p:cNvSpPr>
          <p:nvPr/>
        </p:nvSpPr>
        <p:spPr bwMode="auto">
          <a:xfrm>
            <a:off x="1143000" y="6172200"/>
            <a:ext cx="7696200" cy="40005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1000" b="1">
                <a:solidFill>
                  <a:srgbClr val="000080"/>
                </a:solidFill>
                <a:ea typeface="ＭＳ Ｐゴシック" charset="-128"/>
                <a:cs typeface="ＭＳ Ｐゴシック" charset="-128"/>
              </a:rPr>
              <a:t>Pall, P., and 7 others, 2011, Anthropogenic greenhouse gas contribution to flood risk in England and Wales in autumn 2000. </a:t>
            </a:r>
            <a:r>
              <a:rPr lang="en-US" sz="1000" b="1" i="1">
                <a:solidFill>
                  <a:srgbClr val="000080"/>
                </a:solidFill>
                <a:ea typeface="ＭＳ Ｐゴシック" charset="-128"/>
                <a:cs typeface="ＭＳ Ｐゴシック" charset="-128"/>
              </a:rPr>
              <a:t>Nature, </a:t>
            </a:r>
            <a:r>
              <a:rPr lang="en-US" sz="1000" b="1">
                <a:solidFill>
                  <a:srgbClr val="000080"/>
                </a:solidFill>
                <a:ea typeface="ＭＳ Ｐゴシック" charset="-128"/>
                <a:cs typeface="ＭＳ Ｐゴシック" charset="-128"/>
              </a:rPr>
              <a:t>470, 382-385.</a:t>
            </a:r>
            <a:endParaRPr lang="en-CA" sz="1000" b="1">
              <a:solidFill>
                <a:srgbClr val="000080"/>
              </a:solidFill>
              <a:ea typeface="ＭＳ Ｐゴシック" charset="-128"/>
              <a:cs typeface="ＭＳ Ｐゴシック" charset="-128"/>
            </a:endParaRPr>
          </a:p>
        </p:txBody>
      </p:sp>
      <p:pic>
        <p:nvPicPr>
          <p:cNvPr id="9222" name="Picture 3"/>
          <p:cNvPicPr>
            <a:picLocks noChangeAspect="1"/>
          </p:cNvPicPr>
          <p:nvPr/>
        </p:nvPicPr>
        <p:blipFill>
          <a:blip r:embed="rId3"/>
          <a:srcRect/>
          <a:stretch>
            <a:fillRect/>
          </a:stretch>
        </p:blipFill>
        <p:spPr bwMode="auto">
          <a:xfrm>
            <a:off x="1828800" y="2133600"/>
            <a:ext cx="6007100" cy="370205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endParaRPr lang="en-US">
              <a:solidFill>
                <a:srgbClr val="00008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p:txBody>
          <a:bodyPr/>
          <a:lstStyle/>
          <a:p>
            <a:pPr algn="l">
              <a:defRPr/>
            </a:pPr>
            <a:endParaRPr lang="en-US" sz="1000" b="1" dirty="0" smtClean="0">
              <a:solidFill>
                <a:srgbClr val="000080"/>
              </a:solidFill>
              <a:latin typeface="Verdana"/>
            </a:endParaRPr>
          </a:p>
        </p:txBody>
      </p:sp>
      <p:sp>
        <p:nvSpPr>
          <p:cNvPr id="10243" name="Rectangle 2"/>
          <p:cNvSpPr>
            <a:spLocks noGrp="1" noChangeArrowheads="1"/>
          </p:cNvSpPr>
          <p:nvPr>
            <p:ph type="title"/>
          </p:nvPr>
        </p:nvSpPr>
        <p:spPr/>
        <p:txBody>
          <a:bodyPr/>
          <a:lstStyle/>
          <a:p>
            <a:pPr eaLnBrk="1" hangingPunct="1"/>
            <a:r>
              <a:rPr lang="en-US">
                <a:ea typeface="ＭＳ Ｐゴシック" charset="-128"/>
              </a:rPr>
              <a:t>IPCC AR5 – Summary</a:t>
            </a:r>
          </a:p>
        </p:txBody>
      </p:sp>
      <p:sp>
        <p:nvSpPr>
          <p:cNvPr id="10244" name="Rectangle 3"/>
          <p:cNvSpPr>
            <a:spLocks noGrp="1" noChangeArrowheads="1"/>
          </p:cNvSpPr>
          <p:nvPr>
            <p:ph type="body" idx="1"/>
          </p:nvPr>
        </p:nvSpPr>
        <p:spPr>
          <a:solidFill>
            <a:srgbClr val="FFFFFF"/>
          </a:solidFill>
        </p:spPr>
        <p:txBody>
          <a:bodyPr/>
          <a:lstStyle/>
          <a:p>
            <a:pPr eaLnBrk="1" hangingPunct="1">
              <a:buFontTx/>
              <a:buNone/>
            </a:pPr>
            <a:r>
              <a:rPr lang="en-US">
                <a:ea typeface="ＭＳ Ｐゴシック" charset="-128"/>
              </a:rPr>
              <a:t> </a:t>
            </a:r>
          </a:p>
        </p:txBody>
      </p:sp>
      <p:sp>
        <p:nvSpPr>
          <p:cNvPr id="9" name="Rectangle 3"/>
          <p:cNvSpPr txBox="1">
            <a:spLocks noChangeArrowheads="1"/>
          </p:cNvSpPr>
          <p:nvPr/>
        </p:nvSpPr>
        <p:spPr bwMode="auto">
          <a:xfrm>
            <a:off x="985838" y="1295400"/>
            <a:ext cx="7932737" cy="3962400"/>
          </a:xfrm>
          <a:prstGeom prst="rect">
            <a:avLst/>
          </a:prstGeom>
          <a:solidFill>
            <a:srgbClr val="FFFFFF"/>
          </a:solidFill>
          <a:ln w="9525">
            <a:noFill/>
            <a:miter lim="800000"/>
            <a:headEnd/>
            <a:tailEnd/>
          </a:ln>
        </p:spPr>
        <p:txBody>
          <a:bodyPr>
            <a:prstTxWarp prst="textNoShape">
              <a:avLst/>
            </a:prstTxWarp>
          </a:bodyPr>
          <a:lstStyle/>
          <a:p>
            <a:pPr marL="342900" indent="-342900" defTabSz="914400" fontAlgn="base">
              <a:spcBef>
                <a:spcPct val="20000"/>
              </a:spcBef>
              <a:spcAft>
                <a:spcPct val="0"/>
              </a:spcAft>
              <a:buFontTx/>
              <a:buChar char="•"/>
            </a:pPr>
            <a:r>
              <a:rPr lang="en-US" sz="1600" b="1">
                <a:solidFill>
                  <a:srgbClr val="000080"/>
                </a:solidFill>
                <a:ea typeface="ＭＳ Ｐゴシック" charset="-128"/>
                <a:cs typeface="ＭＳ Ｐゴシック" charset="-128"/>
              </a:rPr>
              <a:t>Observed impacts are widespread and consequential</a:t>
            </a:r>
          </a:p>
          <a:p>
            <a:pPr marL="342900" indent="-342900" defTabSz="914400" fontAlgn="base">
              <a:spcBef>
                <a:spcPct val="20000"/>
              </a:spcBef>
              <a:spcAft>
                <a:spcPct val="0"/>
              </a:spcAft>
              <a:buFontTx/>
              <a:buChar char="•"/>
            </a:pPr>
            <a:endParaRPr lang="en-US" sz="1600" b="1">
              <a:solidFill>
                <a:srgbClr val="000080"/>
              </a:solidFill>
              <a:ea typeface="ＭＳ Ｐゴシック" charset="-128"/>
              <a:cs typeface="ＭＳ Ｐゴシック" charset="-128"/>
            </a:endParaRPr>
          </a:p>
          <a:p>
            <a:pPr marL="342900" indent="-342900" defTabSz="914400" fontAlgn="base">
              <a:spcBef>
                <a:spcPct val="20000"/>
              </a:spcBef>
              <a:spcAft>
                <a:spcPct val="0"/>
              </a:spcAft>
              <a:buFontTx/>
              <a:buChar char="•"/>
            </a:pPr>
            <a:r>
              <a:rPr lang="en-US" sz="1600" b="1">
                <a:solidFill>
                  <a:srgbClr val="000080"/>
                </a:solidFill>
                <a:ea typeface="ＭＳ Ｐゴシック" charset="-128"/>
                <a:cs typeface="ＭＳ Ｐゴシック" charset="-128"/>
              </a:rPr>
              <a:t>Risks are much greater in a world of continued high emissions, which increase the likelihood of severe impacts that may be complex, surprising, or irreversible</a:t>
            </a:r>
          </a:p>
          <a:p>
            <a:pPr marL="342900" indent="-342900" defTabSz="914400" fontAlgn="base">
              <a:spcBef>
                <a:spcPct val="20000"/>
              </a:spcBef>
              <a:spcAft>
                <a:spcPct val="0"/>
              </a:spcAft>
              <a:buFontTx/>
              <a:buChar char="•"/>
            </a:pPr>
            <a:endParaRPr lang="en-US" sz="1600" b="1">
              <a:solidFill>
                <a:srgbClr val="000080"/>
              </a:solidFill>
              <a:ea typeface="ＭＳ Ｐゴシック" charset="-128"/>
              <a:cs typeface="ＭＳ Ｐゴシック" charset="-128"/>
            </a:endParaRPr>
          </a:p>
          <a:p>
            <a:pPr marL="342900" indent="-342900" defTabSz="914400" fontAlgn="base">
              <a:spcBef>
                <a:spcPct val="20000"/>
              </a:spcBef>
              <a:spcAft>
                <a:spcPct val="0"/>
              </a:spcAft>
              <a:buFontTx/>
              <a:buChar char="•"/>
            </a:pPr>
            <a:r>
              <a:rPr lang="en-US" sz="1600" b="1">
                <a:solidFill>
                  <a:srgbClr val="000080"/>
                </a:solidFill>
                <a:ea typeface="ＭＳ Ｐゴシック" charset="-128"/>
                <a:cs typeface="ＭＳ Ｐゴシック" charset="-128"/>
              </a:rPr>
              <a:t>Impacts and risks will grow steadily worse over decades</a:t>
            </a:r>
          </a:p>
          <a:p>
            <a:pPr marL="342900" indent="-342900" defTabSz="914400" fontAlgn="base">
              <a:spcBef>
                <a:spcPct val="20000"/>
              </a:spcBef>
              <a:spcAft>
                <a:spcPct val="0"/>
              </a:spcAft>
              <a:buFontTx/>
              <a:buChar char="•"/>
            </a:pPr>
            <a:endParaRPr lang="en-US" sz="1600" b="1">
              <a:solidFill>
                <a:srgbClr val="000080"/>
              </a:solidFill>
              <a:ea typeface="ＭＳ Ｐゴシック" charset="-128"/>
              <a:cs typeface="ＭＳ Ｐゴシック" charset="-128"/>
            </a:endParaRPr>
          </a:p>
          <a:p>
            <a:pPr marL="342900" indent="-342900" defTabSz="914400" fontAlgn="base">
              <a:spcBef>
                <a:spcPct val="20000"/>
              </a:spcBef>
              <a:spcAft>
                <a:spcPct val="0"/>
              </a:spcAft>
              <a:buFontTx/>
              <a:buChar char="•"/>
            </a:pPr>
            <a:r>
              <a:rPr lang="en-US" sz="1600" b="1">
                <a:solidFill>
                  <a:srgbClr val="000080"/>
                </a:solidFill>
                <a:ea typeface="ＭＳ Ｐゴシック" charset="-128"/>
                <a:cs typeface="ＭＳ Ｐゴシック" charset="-128"/>
              </a:rPr>
              <a:t>Reducing emissions now can substantially reduce risks in the second half of the century</a:t>
            </a:r>
          </a:p>
          <a:p>
            <a:pPr marL="342900" indent="-342900" defTabSz="914400" fontAlgn="base">
              <a:spcBef>
                <a:spcPct val="20000"/>
              </a:spcBef>
              <a:spcAft>
                <a:spcPct val="0"/>
              </a:spcAft>
            </a:pPr>
            <a:endParaRPr lang="en-US" sz="1600" b="1">
              <a:solidFill>
                <a:srgbClr val="000080"/>
              </a:solidFill>
              <a:ea typeface="ＭＳ Ｐゴシック" charset="-128"/>
              <a:cs typeface="ＭＳ Ｐゴシック" charset="-128"/>
            </a:endParaRPr>
          </a:p>
          <a:p>
            <a:pPr marL="342900" indent="-342900" defTabSz="914400" fontAlgn="base">
              <a:spcBef>
                <a:spcPct val="20000"/>
              </a:spcBef>
              <a:spcAft>
                <a:spcPct val="0"/>
              </a:spcAft>
              <a:buFontTx/>
              <a:buChar char="•"/>
            </a:pPr>
            <a:r>
              <a:rPr lang="en-US" sz="1600" b="1">
                <a:solidFill>
                  <a:srgbClr val="000080"/>
                </a:solidFill>
                <a:ea typeface="ＭＳ Ｐゴシック" charset="-128"/>
                <a:cs typeface="ＭＳ Ｐゴシック" charset="-128"/>
              </a:rPr>
              <a:t>Not all the news is bad – opportunities for adaptation are there for the taking</a:t>
            </a:r>
          </a:p>
        </p:txBody>
      </p:sp>
      <p:sp>
        <p:nvSpPr>
          <p:cNvPr id="2" name="TextBox 1"/>
          <p:cNvSpPr txBox="1"/>
          <p:nvPr/>
        </p:nvSpPr>
        <p:spPr>
          <a:xfrm>
            <a:off x="985838" y="6324600"/>
            <a:ext cx="8158162" cy="523875"/>
          </a:xfrm>
          <a:prstGeom prst="rect">
            <a:avLst/>
          </a:prstGeom>
          <a:noFill/>
        </p:spPr>
        <p:txBody>
          <a:bodyPr>
            <a:prstTxWarp prst="textNoShape">
              <a:avLst/>
            </a:prstTxWarp>
            <a:spAutoFit/>
          </a:bodyPr>
          <a:lstStyle/>
          <a:p>
            <a:pPr defTabSz="914400" fontAlgn="base">
              <a:spcBef>
                <a:spcPct val="0"/>
              </a:spcBef>
              <a:spcAft>
                <a:spcPct val="0"/>
              </a:spcAft>
            </a:pPr>
            <a:r>
              <a:rPr lang="en-CA" sz="1000" b="1">
                <a:solidFill>
                  <a:srgbClr val="000080"/>
                </a:solidFill>
                <a:ea typeface="ＭＳ Ｐゴシック" charset="-128"/>
                <a:cs typeface="ＭＳ Ｐゴシック" charset="-128"/>
              </a:rPr>
              <a:t>Field, C., V. Barros and 69 others, 2014, Summary for Policymakers, IPCC AR5 Working Group II</a:t>
            </a:r>
          </a:p>
          <a:p>
            <a:pPr defTabSz="914400" fontAlgn="base">
              <a:spcBef>
                <a:spcPct val="0"/>
              </a:spcBef>
              <a:spcAft>
                <a:spcPct val="0"/>
              </a:spcAft>
            </a:pPr>
            <a:endParaRPr lang="en-CA">
              <a:solidFill>
                <a:srgbClr val="000080"/>
              </a:solidFill>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979613" y="188913"/>
            <a:ext cx="5113337" cy="1470025"/>
          </a:xfrm>
        </p:spPr>
        <p:txBody>
          <a:bodyPr/>
          <a:lstStyle/>
          <a:p>
            <a:pPr eaLnBrk="1" hangingPunct="1"/>
            <a:r>
              <a:rPr lang="en-CA">
                <a:solidFill>
                  <a:schemeClr val="accent2"/>
                </a:solidFill>
              </a:rPr>
              <a:t>IPCC AR5 WGII</a:t>
            </a:r>
            <a:br>
              <a:rPr lang="en-CA">
                <a:solidFill>
                  <a:schemeClr val="accent2"/>
                </a:solidFill>
              </a:rPr>
            </a:br>
            <a:r>
              <a:rPr lang="en-CA">
                <a:solidFill>
                  <a:schemeClr val="accent2"/>
                </a:solidFill>
              </a:rPr>
              <a:t>Polar Regions</a:t>
            </a:r>
          </a:p>
        </p:txBody>
      </p:sp>
      <p:pic>
        <p:nvPicPr>
          <p:cNvPr id="14339" name="Picture 6" descr="bearours11"/>
          <p:cNvPicPr>
            <a:picLocks noChangeAspect="1" noChangeArrowheads="1"/>
          </p:cNvPicPr>
          <p:nvPr/>
        </p:nvPicPr>
        <p:blipFill>
          <a:blip r:embed="rId3"/>
          <a:srcRect t="32515"/>
          <a:stretch>
            <a:fillRect/>
          </a:stretch>
        </p:blipFill>
        <p:spPr bwMode="auto">
          <a:xfrm>
            <a:off x="1619250" y="1628775"/>
            <a:ext cx="5903913" cy="3140075"/>
          </a:xfrm>
          <a:prstGeom prst="rect">
            <a:avLst/>
          </a:prstGeom>
          <a:noFill/>
          <a:ln w="9525">
            <a:noFill/>
            <a:miter lim="800000"/>
            <a:headEnd/>
            <a:tailEnd/>
          </a:ln>
        </p:spPr>
      </p:pic>
      <p:sp>
        <p:nvSpPr>
          <p:cNvPr id="14340" name="Rectangle 3"/>
          <p:cNvSpPr>
            <a:spLocks noGrp="1" noChangeArrowheads="1"/>
          </p:cNvSpPr>
          <p:nvPr>
            <p:ph type="subTitle" idx="1"/>
          </p:nvPr>
        </p:nvSpPr>
        <p:spPr>
          <a:xfrm>
            <a:off x="323850" y="5013325"/>
            <a:ext cx="3168650" cy="1035050"/>
          </a:xfrm>
        </p:spPr>
        <p:txBody>
          <a:bodyPr/>
          <a:lstStyle/>
          <a:p>
            <a:pPr eaLnBrk="1" hangingPunct="1"/>
            <a:r>
              <a:rPr lang="en-CA" sz="2400">
                <a:solidFill>
                  <a:schemeClr val="accent2"/>
                </a:solidFill>
              </a:rPr>
              <a:t>John M R Stone</a:t>
            </a:r>
          </a:p>
          <a:p>
            <a:pPr eaLnBrk="1" hangingPunct="1"/>
            <a:r>
              <a:rPr lang="en-CA" sz="2400">
                <a:solidFill>
                  <a:schemeClr val="accent2"/>
                </a:solidFill>
              </a:rPr>
              <a:t>Carleton University</a:t>
            </a:r>
          </a:p>
        </p:txBody>
      </p:sp>
      <p:pic>
        <p:nvPicPr>
          <p:cNvPr id="14341" name="Picture 5" descr="John Summer 2010"/>
          <p:cNvPicPr>
            <a:picLocks noChangeAspect="1" noChangeArrowheads="1"/>
          </p:cNvPicPr>
          <p:nvPr/>
        </p:nvPicPr>
        <p:blipFill>
          <a:blip r:embed="rId4"/>
          <a:srcRect l="48346"/>
          <a:stretch>
            <a:fillRect/>
          </a:stretch>
        </p:blipFill>
        <p:spPr bwMode="auto">
          <a:xfrm>
            <a:off x="3348038" y="4941888"/>
            <a:ext cx="1462087" cy="17732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5300" y="1005525"/>
            <a:ext cx="8229600" cy="1521600"/>
          </a:xfrm>
          <a:prstGeom prst="rect">
            <a:avLst/>
          </a:prstGeom>
        </p:spPr>
        <p:txBody>
          <a:bodyPr lIns="91425" tIns="91425" rIns="91425" bIns="91425" anchor="t" anchorCtr="0">
            <a:noAutofit/>
          </a:bodyPr>
          <a:lstStyle/>
          <a:p>
            <a:pPr lvl="0" algn="ctr" rtl="0">
              <a:lnSpc>
                <a:spcPct val="115000"/>
              </a:lnSpc>
              <a:buNone/>
            </a:pPr>
            <a:r>
              <a:rPr lang="en-GB" sz="2400" dirty="0">
                <a:solidFill>
                  <a:srgbClr val="000000"/>
                </a:solidFill>
              </a:rPr>
              <a:t>Webinar on the IPCC Fifth Assessment Report - Working Group</a:t>
            </a:r>
            <a:r>
              <a:rPr lang="en-GB" sz="2400" dirty="0" smtClean="0">
                <a:solidFill>
                  <a:srgbClr val="000000"/>
                </a:solidFill>
              </a:rPr>
              <a:t> II</a:t>
            </a:r>
            <a:r>
              <a:rPr lang="en-GB" sz="2400" dirty="0">
                <a:solidFill>
                  <a:srgbClr val="000000"/>
                </a:solidFill>
              </a:rPr>
              <a:t>:</a:t>
            </a:r>
            <a:r>
              <a:rPr lang="en-GB" sz="2400" dirty="0" smtClean="0">
                <a:solidFill>
                  <a:srgbClr val="000000"/>
                </a:solidFill>
              </a:rPr>
              <a:t> Impacts, Adaptation and Vulnerability</a:t>
            </a:r>
            <a:endParaRPr lang="en-GB" sz="2400" dirty="0">
              <a:solidFill>
                <a:srgbClr val="000000"/>
              </a:solidFill>
            </a:endParaRPr>
          </a:p>
        </p:txBody>
      </p:sp>
      <p:sp>
        <p:nvSpPr>
          <p:cNvPr id="258" name="Shape 258"/>
          <p:cNvSpPr txBox="1">
            <a:spLocks noGrp="1"/>
          </p:cNvSpPr>
          <p:nvPr>
            <p:ph type="body" idx="1"/>
          </p:nvPr>
        </p:nvSpPr>
        <p:spPr>
          <a:xfrm>
            <a:off x="315300" y="2527125"/>
            <a:ext cx="8229600" cy="718199"/>
          </a:xfrm>
          <a:prstGeom prst="rect">
            <a:avLst/>
          </a:prstGeom>
        </p:spPr>
        <p:txBody>
          <a:bodyPr lIns="91425" tIns="91425" rIns="91425" bIns="91425" anchor="t" anchorCtr="0">
            <a:noAutofit/>
          </a:bodyPr>
          <a:lstStyle/>
          <a:p>
            <a:pPr algn="ctr">
              <a:buNone/>
            </a:pPr>
            <a:r>
              <a:rPr lang="en-GB" sz="2400" b="1" dirty="0" smtClean="0">
                <a:solidFill>
                  <a:srgbClr val="980000"/>
                </a:solidFill>
              </a:rPr>
              <a:t>Embargoed until 8 PM Eastern Time, Sunday, March 30, 2014</a:t>
            </a:r>
            <a:endParaRPr lang="en-GB" sz="2400" b="1" dirty="0">
              <a:solidFill>
                <a:srgbClr val="980000"/>
              </a:solidFill>
            </a:endParaRPr>
          </a:p>
        </p:txBody>
      </p:sp>
      <p:sp>
        <p:nvSpPr>
          <p:cNvPr id="259" name="Shape 259"/>
          <p:cNvSpPr/>
          <p:nvPr/>
        </p:nvSpPr>
        <p:spPr>
          <a:xfrm>
            <a:off x="1144410" y="4816475"/>
            <a:ext cx="6855190" cy="1636400"/>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CA" sz="4000"/>
              <a:t>Accelerated Rate of </a:t>
            </a:r>
            <a:br>
              <a:rPr lang="en-CA" sz="4000"/>
            </a:br>
            <a:r>
              <a:rPr lang="en-CA" sz="4000"/>
              <a:t>Climate Change in the Arctic</a:t>
            </a:r>
          </a:p>
        </p:txBody>
      </p:sp>
      <p:pic>
        <p:nvPicPr>
          <p:cNvPr id="18435" name="Picture 7" descr="arctic-amplification-1960-2011-hires"/>
          <p:cNvPicPr>
            <a:picLocks noChangeAspect="1" noChangeArrowheads="1"/>
          </p:cNvPicPr>
          <p:nvPr/>
        </p:nvPicPr>
        <p:blipFill>
          <a:blip r:embed="rId3"/>
          <a:srcRect/>
          <a:stretch>
            <a:fillRect/>
          </a:stretch>
        </p:blipFill>
        <p:spPr bwMode="auto">
          <a:xfrm>
            <a:off x="900113" y="1844675"/>
            <a:ext cx="7620000" cy="44735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CA" sz="4000"/>
              <a:t>Accelerated Rate of </a:t>
            </a:r>
            <a:br>
              <a:rPr lang="en-CA" sz="4000"/>
            </a:br>
            <a:r>
              <a:rPr lang="en-CA" sz="4000"/>
              <a:t>Climate Change in the Arctic</a:t>
            </a:r>
          </a:p>
        </p:txBody>
      </p:sp>
      <p:pic>
        <p:nvPicPr>
          <p:cNvPr id="16387" name="Picture 5"/>
          <p:cNvPicPr>
            <a:picLocks noChangeAspect="1" noChangeArrowheads="1"/>
          </p:cNvPicPr>
          <p:nvPr/>
        </p:nvPicPr>
        <p:blipFill>
          <a:blip r:embed="rId3"/>
          <a:srcRect l="3583" t="14304" r="12480"/>
          <a:stretch>
            <a:fillRect/>
          </a:stretch>
        </p:blipFill>
        <p:spPr bwMode="auto">
          <a:xfrm>
            <a:off x="990600" y="1676400"/>
            <a:ext cx="6991350" cy="45815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CA" sz="4000"/>
              <a:t>Arctic Peoples are Facing Unprecedented Challenges</a:t>
            </a:r>
          </a:p>
        </p:txBody>
      </p:sp>
      <p:pic>
        <p:nvPicPr>
          <p:cNvPr id="20483" name="Picture 6" descr="CE"/>
          <p:cNvPicPr>
            <a:picLocks noChangeAspect="1" noChangeArrowheads="1"/>
          </p:cNvPicPr>
          <p:nvPr/>
        </p:nvPicPr>
        <p:blipFill>
          <a:blip r:embed="rId3"/>
          <a:srcRect/>
          <a:stretch>
            <a:fillRect/>
          </a:stretch>
        </p:blipFill>
        <p:spPr bwMode="auto">
          <a:xfrm>
            <a:off x="755650" y="1916113"/>
            <a:ext cx="3162300" cy="3600450"/>
          </a:xfrm>
          <a:prstGeom prst="rect">
            <a:avLst/>
          </a:prstGeom>
          <a:noFill/>
          <a:ln w="9525">
            <a:noFill/>
            <a:miter lim="800000"/>
            <a:headEnd/>
            <a:tailEnd/>
          </a:ln>
        </p:spPr>
      </p:pic>
      <p:sp>
        <p:nvSpPr>
          <p:cNvPr id="20484" name="AutoShape 8" descr="9k="/>
          <p:cNvSpPr>
            <a:spLocks noChangeAspect="1" noChangeArrowheads="1"/>
          </p:cNvSpPr>
          <p:nvPr/>
        </p:nvSpPr>
        <p:spPr bwMode="auto">
          <a:xfrm>
            <a:off x="3314700" y="2852738"/>
            <a:ext cx="2514600" cy="1152525"/>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ndParaRPr>
          </a:p>
        </p:txBody>
      </p:sp>
      <p:sp>
        <p:nvSpPr>
          <p:cNvPr id="20485" name="AutoShape 10" descr="9k="/>
          <p:cNvSpPr>
            <a:spLocks noChangeAspect="1" noChangeArrowheads="1"/>
          </p:cNvSpPr>
          <p:nvPr/>
        </p:nvSpPr>
        <p:spPr bwMode="auto">
          <a:xfrm>
            <a:off x="3314700" y="2852738"/>
            <a:ext cx="2514600" cy="1152525"/>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ndParaRPr>
          </a:p>
        </p:txBody>
      </p:sp>
      <p:sp>
        <p:nvSpPr>
          <p:cNvPr id="20486" name="AutoShape 12" descr="9k="/>
          <p:cNvSpPr>
            <a:spLocks noChangeAspect="1" noChangeArrowheads="1"/>
          </p:cNvSpPr>
          <p:nvPr/>
        </p:nvSpPr>
        <p:spPr bwMode="auto">
          <a:xfrm>
            <a:off x="3314700" y="2852738"/>
            <a:ext cx="2514600" cy="1152525"/>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ndParaRPr>
          </a:p>
        </p:txBody>
      </p:sp>
      <p:pic>
        <p:nvPicPr>
          <p:cNvPr id="20487" name="Picture 18" descr="ANd9GcRUWnYP8on5JLvj3DiRrYKA_6BHr7G4TZD_6TlN7R8bRwD1FcojoQ"/>
          <p:cNvPicPr>
            <a:picLocks noChangeAspect="1" noChangeArrowheads="1"/>
          </p:cNvPicPr>
          <p:nvPr/>
        </p:nvPicPr>
        <p:blipFill>
          <a:blip r:embed="rId4"/>
          <a:srcRect/>
          <a:stretch>
            <a:fillRect/>
          </a:stretch>
        </p:blipFill>
        <p:spPr bwMode="auto">
          <a:xfrm>
            <a:off x="4211638" y="3033713"/>
            <a:ext cx="4340225" cy="3251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CA" sz="4000"/>
              <a:t>Marine Ecosystems </a:t>
            </a:r>
            <a:br>
              <a:rPr lang="en-CA" sz="4000"/>
            </a:br>
            <a:r>
              <a:rPr lang="en-CA" sz="4000"/>
              <a:t>will be Impacted</a:t>
            </a:r>
          </a:p>
        </p:txBody>
      </p:sp>
      <p:pic>
        <p:nvPicPr>
          <p:cNvPr id="22531" name="Picture 6" descr="09-22-09-01"/>
          <p:cNvPicPr>
            <a:picLocks noChangeAspect="1" noChangeArrowheads="1"/>
          </p:cNvPicPr>
          <p:nvPr/>
        </p:nvPicPr>
        <p:blipFill>
          <a:blip r:embed="rId3"/>
          <a:srcRect/>
          <a:stretch>
            <a:fillRect/>
          </a:stretch>
        </p:blipFill>
        <p:spPr bwMode="auto">
          <a:xfrm>
            <a:off x="395288" y="1628775"/>
            <a:ext cx="3781425" cy="2819400"/>
          </a:xfrm>
          <a:prstGeom prst="rect">
            <a:avLst/>
          </a:prstGeom>
          <a:noFill/>
          <a:ln w="9525">
            <a:noFill/>
            <a:miter lim="800000"/>
            <a:headEnd/>
            <a:tailEnd/>
          </a:ln>
        </p:spPr>
      </p:pic>
      <p:pic>
        <p:nvPicPr>
          <p:cNvPr id="22532" name="Picture 8" descr="walrus_NOAA_sm"/>
          <p:cNvPicPr>
            <a:picLocks noChangeAspect="1" noChangeArrowheads="1"/>
          </p:cNvPicPr>
          <p:nvPr/>
        </p:nvPicPr>
        <p:blipFill>
          <a:blip r:embed="rId4"/>
          <a:srcRect/>
          <a:stretch>
            <a:fillRect/>
          </a:stretch>
        </p:blipFill>
        <p:spPr bwMode="auto">
          <a:xfrm>
            <a:off x="3419475" y="4005263"/>
            <a:ext cx="2857500" cy="2171700"/>
          </a:xfrm>
          <a:prstGeom prst="rect">
            <a:avLst/>
          </a:prstGeom>
          <a:noFill/>
          <a:ln w="9525">
            <a:noFill/>
            <a:miter lim="800000"/>
            <a:headEnd/>
            <a:tailEnd/>
          </a:ln>
        </p:spPr>
      </p:pic>
      <p:pic>
        <p:nvPicPr>
          <p:cNvPr id="22533" name="Picture 12" descr="Main image"/>
          <p:cNvPicPr>
            <a:picLocks noChangeAspect="1" noChangeArrowheads="1"/>
          </p:cNvPicPr>
          <p:nvPr/>
        </p:nvPicPr>
        <p:blipFill>
          <a:blip r:embed="rId5"/>
          <a:srcRect/>
          <a:stretch>
            <a:fillRect/>
          </a:stretch>
        </p:blipFill>
        <p:spPr bwMode="auto">
          <a:xfrm>
            <a:off x="4572000" y="1916113"/>
            <a:ext cx="4048125" cy="190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CA" sz="4000"/>
              <a:t>Moving from Problem definition </a:t>
            </a:r>
            <a:br>
              <a:rPr lang="en-CA" sz="4000"/>
            </a:br>
            <a:r>
              <a:rPr lang="en-CA" sz="4000"/>
              <a:t>to Solutions</a:t>
            </a:r>
          </a:p>
        </p:txBody>
      </p:sp>
      <p:sp>
        <p:nvSpPr>
          <p:cNvPr id="24579" name="Rectangle 3"/>
          <p:cNvSpPr>
            <a:spLocks noGrp="1" noChangeArrowheads="1"/>
          </p:cNvSpPr>
          <p:nvPr>
            <p:ph type="body" idx="1"/>
          </p:nvPr>
        </p:nvSpPr>
        <p:spPr/>
        <p:txBody>
          <a:bodyPr/>
          <a:lstStyle/>
          <a:p>
            <a:pPr eaLnBrk="1" hangingPunct="1">
              <a:lnSpc>
                <a:spcPct val="90000"/>
              </a:lnSpc>
            </a:pPr>
            <a:r>
              <a:rPr lang="en-CA"/>
              <a:t>Climate change is now unambiguous and humans activities are the dominant cause.</a:t>
            </a:r>
          </a:p>
          <a:p>
            <a:pPr eaLnBrk="1" hangingPunct="1">
              <a:lnSpc>
                <a:spcPct val="90000"/>
              </a:lnSpc>
            </a:pPr>
            <a:r>
              <a:rPr lang="en-CA"/>
              <a:t>IPCC has been successful at raising awareness of the threat of climate change. </a:t>
            </a:r>
          </a:p>
          <a:p>
            <a:pPr eaLnBrk="1" hangingPunct="1">
              <a:lnSpc>
                <a:spcPct val="90000"/>
              </a:lnSpc>
            </a:pPr>
            <a:r>
              <a:rPr lang="en-CA"/>
              <a:t>Further impacts are now inevitable and adaptation a policy imperative.</a:t>
            </a:r>
          </a:p>
          <a:p>
            <a:pPr eaLnBrk="1" hangingPunct="1">
              <a:lnSpc>
                <a:spcPct val="90000"/>
              </a:lnSpc>
            </a:pPr>
            <a:r>
              <a:rPr lang="en-CA"/>
              <a:t>Individuals, corporations and governments are now looking for solutions.</a:t>
            </a:r>
          </a:p>
          <a:p>
            <a:pPr eaLnBrk="1" hangingPunct="1">
              <a:lnSpc>
                <a:spcPct val="90000"/>
              </a:lnSpc>
            </a:pPr>
            <a:r>
              <a:rPr lang="en-CA"/>
              <a:t>Can the IPCC fill this need?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0"/>
            <a:ext cx="8229600" cy="1143000"/>
          </a:xfrm>
          <a:prstGeom prst="rect">
            <a:avLst/>
          </a:prstGeom>
        </p:spPr>
        <p:txBody>
          <a:bodyPr lIns="91425" tIns="91425" rIns="91425" bIns="91425" anchor="b" anchorCtr="0">
            <a:noAutofit/>
          </a:bodyPr>
          <a:lstStyle/>
          <a:p>
            <a:pPr algn="ctr">
              <a:buNone/>
            </a:pPr>
            <a:r>
              <a:rPr lang="en-GB" dirty="0" smtClean="0"/>
              <a:t>Questions from Journalists</a:t>
            </a:r>
            <a:endParaRPr lang="en-GB" dirty="0"/>
          </a:p>
        </p:txBody>
      </p:sp>
      <p:sp>
        <p:nvSpPr>
          <p:cNvPr id="265" name="Shape 265"/>
          <p:cNvSpPr txBox="1">
            <a:spLocks noGrp="1"/>
          </p:cNvSpPr>
          <p:nvPr>
            <p:ph type="body" idx="1"/>
          </p:nvPr>
        </p:nvSpPr>
        <p:spPr>
          <a:xfrm>
            <a:off x="457200" y="1580871"/>
            <a:ext cx="8686800" cy="4967700"/>
          </a:xfrm>
          <a:prstGeom prst="rect">
            <a:avLst/>
          </a:prstGeom>
        </p:spPr>
        <p:txBody>
          <a:bodyPr lIns="91425" tIns="91425" rIns="91425" bIns="91425" anchor="t" anchorCtr="0">
            <a:noAutofit/>
          </a:bodyPr>
          <a:lstStyle/>
          <a:p>
            <a:pPr lvl="0" rtl="0">
              <a:spcBef>
                <a:spcPts val="0"/>
              </a:spcBef>
              <a:buNone/>
            </a:pPr>
            <a:r>
              <a:rPr lang="en-GB" sz="2400" b="1" dirty="0" smtClean="0">
                <a:solidFill>
                  <a:srgbClr val="222222"/>
                </a:solidFill>
              </a:rPr>
              <a:t>Paul Kovacs</a:t>
            </a:r>
          </a:p>
          <a:p>
            <a:pPr lvl="0" rtl="0">
              <a:spcBef>
                <a:spcPts val="0"/>
              </a:spcBef>
              <a:buNone/>
            </a:pPr>
            <a:r>
              <a:rPr lang="en-GB" sz="2000" i="1" dirty="0" smtClean="0">
                <a:solidFill>
                  <a:srgbClr val="222222"/>
                </a:solidFill>
              </a:rPr>
              <a:t>Founder and Executive Director, Institute for Catastrophic Loss Reduction</a:t>
            </a:r>
          </a:p>
          <a:p>
            <a:pPr lvl="0" rtl="0">
              <a:spcBef>
                <a:spcPts val="0"/>
              </a:spcBef>
              <a:buNone/>
            </a:pPr>
            <a:r>
              <a:rPr lang="en-GB" sz="2000" i="1" dirty="0" smtClean="0">
                <a:solidFill>
                  <a:srgbClr val="222222"/>
                </a:solidFill>
              </a:rPr>
              <a:t>Lead Author, Chapter 26 (North America) </a:t>
            </a:r>
          </a:p>
          <a:p>
            <a:pPr lvl="0" rtl="0">
              <a:spcBef>
                <a:spcPts val="0"/>
              </a:spcBef>
              <a:buClr>
                <a:srgbClr val="000000"/>
              </a:buClr>
              <a:buSzPct val="45833"/>
              <a:buFont typeface="Arial"/>
              <a:buNone/>
            </a:pPr>
            <a:endParaRPr lang="en-GB" sz="2400" b="1" dirty="0" smtClean="0">
              <a:solidFill>
                <a:srgbClr val="222222"/>
              </a:solidFill>
            </a:endParaRPr>
          </a:p>
          <a:p>
            <a:pPr lvl="0" rtl="0">
              <a:spcBef>
                <a:spcPts val="0"/>
              </a:spcBef>
              <a:buClr>
                <a:srgbClr val="000000"/>
              </a:buClr>
              <a:buSzPct val="45833"/>
              <a:buFont typeface="Arial"/>
              <a:buNone/>
            </a:pPr>
            <a:r>
              <a:rPr lang="en-GB" sz="2400" b="1" dirty="0" smtClean="0">
                <a:solidFill>
                  <a:srgbClr val="222222"/>
                </a:solidFill>
              </a:rPr>
              <a:t>Graham </a:t>
            </a:r>
            <a:r>
              <a:rPr lang="en-GB" sz="2400" b="1" dirty="0" err="1">
                <a:solidFill>
                  <a:srgbClr val="222222"/>
                </a:solidFill>
              </a:rPr>
              <a:t>Cogley</a:t>
            </a:r>
            <a:endParaRPr lang="en-GB" sz="2400" b="1" dirty="0" smtClean="0">
              <a:solidFill>
                <a:srgbClr val="222222"/>
              </a:solidFill>
            </a:endParaRPr>
          </a:p>
          <a:p>
            <a:pPr lvl="0" rtl="0">
              <a:spcBef>
                <a:spcPts val="0"/>
              </a:spcBef>
              <a:buNone/>
            </a:pPr>
            <a:r>
              <a:rPr lang="en-GB" sz="2000" i="1" dirty="0" smtClean="0">
                <a:solidFill>
                  <a:srgbClr val="222222"/>
                </a:solidFill>
              </a:rPr>
              <a:t>Professor Emeritus of Geography, Trent University</a:t>
            </a:r>
          </a:p>
          <a:p>
            <a:pPr lvl="0" rtl="0">
              <a:spcBef>
                <a:spcPts val="0"/>
              </a:spcBef>
              <a:buNone/>
            </a:pPr>
            <a:r>
              <a:rPr lang="en-GB" sz="2000" i="1" dirty="0" smtClean="0">
                <a:solidFill>
                  <a:srgbClr val="222222"/>
                </a:solidFill>
              </a:rPr>
              <a:t>Lead Author, Chapter 3 (Freshwater Resources)</a:t>
            </a:r>
          </a:p>
          <a:p>
            <a:pPr lvl="0" rtl="0">
              <a:spcBef>
                <a:spcPts val="0"/>
              </a:spcBef>
              <a:buNone/>
            </a:pPr>
            <a:endParaRPr lang="en-GB" sz="2400" b="1" dirty="0" smtClean="0">
              <a:solidFill>
                <a:srgbClr val="222222"/>
              </a:solidFill>
            </a:endParaRPr>
          </a:p>
          <a:p>
            <a:pPr lvl="0" rtl="0">
              <a:spcBef>
                <a:spcPts val="0"/>
              </a:spcBef>
              <a:buNone/>
            </a:pPr>
            <a:r>
              <a:rPr lang="en-GB" sz="2400" b="1" dirty="0" smtClean="0">
                <a:solidFill>
                  <a:srgbClr val="222222"/>
                </a:solidFill>
              </a:rPr>
              <a:t>John Stone</a:t>
            </a:r>
          </a:p>
          <a:p>
            <a:pPr lvl="0" rtl="0">
              <a:spcBef>
                <a:spcPts val="0"/>
              </a:spcBef>
              <a:buNone/>
            </a:pPr>
            <a:r>
              <a:rPr lang="en-GB" sz="2000" i="1" dirty="0" smtClean="0">
                <a:solidFill>
                  <a:srgbClr val="222222"/>
                </a:solidFill>
              </a:rPr>
              <a:t>Adjunct Professor, Carleton University</a:t>
            </a:r>
          </a:p>
          <a:p>
            <a:pPr lvl="0" rtl="0">
              <a:spcBef>
                <a:spcPts val="0"/>
              </a:spcBef>
              <a:buNone/>
            </a:pPr>
            <a:r>
              <a:rPr lang="en-GB" sz="2000" i="1" dirty="0" smtClean="0">
                <a:solidFill>
                  <a:srgbClr val="222222"/>
                </a:solidFill>
              </a:rPr>
              <a:t>Lead Author, Chapter 28 (Polar Regions)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5300" y="2013486"/>
            <a:ext cx="8229600" cy="1521600"/>
          </a:xfrm>
          <a:prstGeom prst="rect">
            <a:avLst/>
          </a:prstGeom>
        </p:spPr>
        <p:txBody>
          <a:bodyPr lIns="91425" tIns="91425" rIns="91425" bIns="91425" anchor="t" anchorCtr="0">
            <a:noAutofit/>
          </a:bodyPr>
          <a:lstStyle/>
          <a:p>
            <a:pPr lvl="0" algn="ctr" rtl="0">
              <a:lnSpc>
                <a:spcPct val="115000"/>
              </a:lnSpc>
              <a:buNone/>
            </a:pPr>
            <a:r>
              <a:rPr lang="en-GB" sz="2400" dirty="0" smtClean="0">
                <a:solidFill>
                  <a:srgbClr val="000000"/>
                </a:solidFill>
              </a:rPr>
              <a:t>Thank you!</a:t>
            </a:r>
            <a:endParaRPr lang="en-GB" sz="2400" dirty="0">
              <a:solidFill>
                <a:srgbClr val="000000"/>
              </a:solidFill>
            </a:endParaRPr>
          </a:p>
        </p:txBody>
      </p:sp>
      <p:sp>
        <p:nvSpPr>
          <p:cNvPr id="258" name="Shape 258"/>
          <p:cNvSpPr txBox="1">
            <a:spLocks noGrp="1"/>
          </p:cNvSpPr>
          <p:nvPr>
            <p:ph type="body" idx="1"/>
          </p:nvPr>
        </p:nvSpPr>
        <p:spPr>
          <a:xfrm>
            <a:off x="315300" y="4742621"/>
            <a:ext cx="8229600" cy="718199"/>
          </a:xfrm>
          <a:prstGeom prst="rect">
            <a:avLst/>
          </a:prstGeom>
        </p:spPr>
        <p:txBody>
          <a:bodyPr lIns="91425" tIns="91425" rIns="91425" bIns="91425" anchor="t" anchorCtr="0">
            <a:noAutofit/>
          </a:bodyPr>
          <a:lstStyle/>
          <a:p>
            <a:pPr algn="ctr">
              <a:buNone/>
            </a:pPr>
            <a:r>
              <a:rPr lang="en-CA" sz="2400" dirty="0" smtClean="0">
                <a:hlinkClick r:id="rId3"/>
              </a:rPr>
              <a:t>www.sciencemediacentre.ca</a:t>
            </a:r>
            <a:endParaRPr lang="en-CA" sz="2400" dirty="0" smtClean="0"/>
          </a:p>
          <a:p>
            <a:pPr algn="ctr">
              <a:buNone/>
            </a:pPr>
            <a:r>
              <a:rPr lang="en-CA" sz="2400" dirty="0" smtClean="0"/>
              <a:t>Our Media Officers</a:t>
            </a:r>
          </a:p>
          <a:p>
            <a:pPr algn="ctr">
              <a:buNone/>
            </a:pPr>
            <a:r>
              <a:rPr lang="en-CA" sz="2400" dirty="0" smtClean="0"/>
              <a:t>Tyler Irving – 613-301-1187</a:t>
            </a:r>
          </a:p>
          <a:p>
            <a:pPr algn="ctr">
              <a:buNone/>
            </a:pPr>
            <a:r>
              <a:rPr lang="en-CA" sz="2400" dirty="0" smtClean="0"/>
              <a:t>Vincent </a:t>
            </a:r>
            <a:r>
              <a:rPr lang="en-CA" sz="2400" dirty="0" err="1" smtClean="0"/>
              <a:t>Allaire</a:t>
            </a:r>
            <a:r>
              <a:rPr lang="en-CA" sz="2400" dirty="0" smtClean="0"/>
              <a:t> – 514-887-8279</a:t>
            </a:r>
          </a:p>
        </p:txBody>
      </p:sp>
      <p:sp>
        <p:nvSpPr>
          <p:cNvPr id="259" name="Shape 259"/>
          <p:cNvSpPr/>
          <p:nvPr/>
        </p:nvSpPr>
        <p:spPr>
          <a:xfrm>
            <a:off x="898194" y="2888107"/>
            <a:ext cx="6855190" cy="1636400"/>
          </a:xfrm>
          <a:prstGeom prst="rect">
            <a:avLst/>
          </a:prstGeom>
          <a:blipFill>
            <a:blip r:embed="rId4"/>
            <a:stretch>
              <a:fillRect/>
            </a:stretch>
          </a:blipFill>
        </p:spPr>
      </p:sp>
      <p:sp>
        <p:nvSpPr>
          <p:cNvPr id="6" name="TextBox 5"/>
          <p:cNvSpPr txBox="1"/>
          <p:nvPr/>
        </p:nvSpPr>
        <p:spPr>
          <a:xfrm>
            <a:off x="518349" y="259159"/>
            <a:ext cx="8241749" cy="1754327"/>
          </a:xfrm>
          <a:prstGeom prst="rect">
            <a:avLst/>
          </a:prstGeom>
          <a:noFill/>
        </p:spPr>
        <p:txBody>
          <a:bodyPr wrap="square" rtlCol="0">
            <a:spAutoFit/>
          </a:bodyPr>
          <a:lstStyle/>
          <a:p>
            <a:pPr algn="ctr"/>
            <a:r>
              <a:rPr lang="en-US" b="1" dirty="0" smtClean="0">
                <a:solidFill>
                  <a:srgbClr val="800000"/>
                </a:solidFill>
              </a:rPr>
              <a:t>Reminder – Under Embargo until 8 PM Eastern Time Sunday, March 30, 2014 (9 AM Yokohama Time, March 31, 2014)</a:t>
            </a:r>
          </a:p>
          <a:p>
            <a:pPr algn="ctr"/>
            <a:endParaRPr lang="en-US" dirty="0" smtClean="0"/>
          </a:p>
          <a:p>
            <a:pPr algn="ctr"/>
            <a:r>
              <a:rPr lang="en-US" dirty="0" smtClean="0"/>
              <a:t>Embargo will lift as </a:t>
            </a:r>
            <a:r>
              <a:rPr lang="en-US" dirty="0" err="1" smtClean="0"/>
              <a:t>IPCC’s</a:t>
            </a:r>
            <a:r>
              <a:rPr lang="en-US" dirty="0" smtClean="0"/>
              <a:t> press conference begins.</a:t>
            </a:r>
          </a:p>
          <a:p>
            <a:pPr algn="ctr"/>
            <a:r>
              <a:rPr lang="en-US" dirty="0" err="1" smtClean="0"/>
              <a:t>Livestream</a:t>
            </a:r>
            <a:r>
              <a:rPr lang="en-US" dirty="0" smtClean="0"/>
              <a:t> of IPCC </a:t>
            </a:r>
            <a:r>
              <a:rPr lang="en-US" dirty="0" smtClean="0"/>
              <a:t>press conference: </a:t>
            </a:r>
            <a:r>
              <a:rPr lang="en-US" dirty="0" smtClean="0">
                <a:hlinkClick r:id="rId5"/>
              </a:rPr>
              <a:t>http://www.ustream.tv/channel/ipcc38-</a:t>
            </a:r>
            <a:r>
              <a:rPr lang="en-US" dirty="0" smtClean="0">
                <a:hlinkClick r:id="rId5"/>
              </a:rPr>
              <a:t>en</a:t>
            </a:r>
            <a:endParaRPr lang="en-US" dirty="0" smtClean="0"/>
          </a:p>
          <a:p>
            <a:pPr algn="ctr"/>
            <a:endParaRPr lang="en-US" dirty="0" smtClean="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lgn="ctr">
              <a:buNone/>
            </a:pPr>
            <a:r>
              <a:rPr lang="en-GB"/>
              <a:t>Expert panel</a:t>
            </a:r>
          </a:p>
        </p:txBody>
      </p:sp>
      <p:sp>
        <p:nvSpPr>
          <p:cNvPr id="265" name="Shape 26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GB" sz="2400" b="1" dirty="0" smtClean="0">
                <a:solidFill>
                  <a:srgbClr val="222222"/>
                </a:solidFill>
              </a:rPr>
              <a:t>Paul Kovacs</a:t>
            </a:r>
          </a:p>
          <a:p>
            <a:pPr lvl="0" rtl="0">
              <a:spcBef>
                <a:spcPts val="0"/>
              </a:spcBef>
              <a:buNone/>
            </a:pPr>
            <a:r>
              <a:rPr lang="en-GB" sz="2000" i="1" dirty="0" smtClean="0">
                <a:solidFill>
                  <a:srgbClr val="222222"/>
                </a:solidFill>
              </a:rPr>
              <a:t>Founder and Executive Director, Institute for Catastrophic Loss Reduction</a:t>
            </a:r>
          </a:p>
          <a:p>
            <a:pPr lvl="0" rtl="0">
              <a:spcBef>
                <a:spcPts val="0"/>
              </a:spcBef>
              <a:buNone/>
            </a:pPr>
            <a:r>
              <a:rPr lang="en-GB" sz="2000" i="1" dirty="0" smtClean="0">
                <a:solidFill>
                  <a:srgbClr val="222222"/>
                </a:solidFill>
              </a:rPr>
              <a:t>Lead Author, Chapter 26 (North America) </a:t>
            </a:r>
          </a:p>
          <a:p>
            <a:pPr lvl="0" rtl="0">
              <a:spcBef>
                <a:spcPts val="0"/>
              </a:spcBef>
              <a:buClr>
                <a:srgbClr val="000000"/>
              </a:buClr>
              <a:buSzPct val="45833"/>
              <a:buFont typeface="Arial"/>
              <a:buNone/>
            </a:pPr>
            <a:endParaRPr lang="en-GB" sz="2400" b="1" dirty="0" smtClean="0">
              <a:solidFill>
                <a:srgbClr val="222222"/>
              </a:solidFill>
            </a:endParaRPr>
          </a:p>
          <a:p>
            <a:pPr lvl="0" rtl="0">
              <a:spcBef>
                <a:spcPts val="0"/>
              </a:spcBef>
              <a:buClr>
                <a:srgbClr val="000000"/>
              </a:buClr>
              <a:buSzPct val="45833"/>
              <a:buFont typeface="Arial"/>
              <a:buNone/>
            </a:pPr>
            <a:r>
              <a:rPr lang="en-GB" sz="2400" b="1" dirty="0" smtClean="0">
                <a:solidFill>
                  <a:srgbClr val="222222"/>
                </a:solidFill>
              </a:rPr>
              <a:t>Graham </a:t>
            </a:r>
            <a:r>
              <a:rPr lang="en-GB" sz="2400" b="1" dirty="0" err="1">
                <a:solidFill>
                  <a:srgbClr val="222222"/>
                </a:solidFill>
              </a:rPr>
              <a:t>Cogley</a:t>
            </a:r>
            <a:endParaRPr lang="en-GB" sz="2400" b="1" dirty="0" smtClean="0">
              <a:solidFill>
                <a:srgbClr val="222222"/>
              </a:solidFill>
            </a:endParaRPr>
          </a:p>
          <a:p>
            <a:pPr lvl="0" rtl="0">
              <a:spcBef>
                <a:spcPts val="0"/>
              </a:spcBef>
              <a:buNone/>
            </a:pPr>
            <a:r>
              <a:rPr lang="en-GB" sz="2000" i="1" dirty="0" smtClean="0">
                <a:solidFill>
                  <a:srgbClr val="222222"/>
                </a:solidFill>
              </a:rPr>
              <a:t>Professor Emeritus of Geography, Trent University</a:t>
            </a:r>
          </a:p>
          <a:p>
            <a:pPr lvl="0" rtl="0">
              <a:spcBef>
                <a:spcPts val="0"/>
              </a:spcBef>
              <a:buNone/>
            </a:pPr>
            <a:r>
              <a:rPr lang="en-GB" sz="2000" i="1" dirty="0" smtClean="0">
                <a:solidFill>
                  <a:srgbClr val="222222"/>
                </a:solidFill>
              </a:rPr>
              <a:t>Lead Author, Chapter 3 (Freshwater Resources)</a:t>
            </a:r>
          </a:p>
          <a:p>
            <a:pPr lvl="0" rtl="0">
              <a:spcBef>
                <a:spcPts val="0"/>
              </a:spcBef>
              <a:buNone/>
            </a:pPr>
            <a:endParaRPr lang="en-GB" sz="2400" b="1" dirty="0" smtClean="0">
              <a:solidFill>
                <a:srgbClr val="222222"/>
              </a:solidFill>
            </a:endParaRPr>
          </a:p>
          <a:p>
            <a:pPr lvl="0" rtl="0">
              <a:spcBef>
                <a:spcPts val="0"/>
              </a:spcBef>
              <a:buNone/>
            </a:pPr>
            <a:r>
              <a:rPr lang="en-GB" sz="2400" b="1" dirty="0" smtClean="0">
                <a:solidFill>
                  <a:srgbClr val="222222"/>
                </a:solidFill>
              </a:rPr>
              <a:t>John Stone</a:t>
            </a:r>
          </a:p>
          <a:p>
            <a:pPr lvl="0" rtl="0">
              <a:spcBef>
                <a:spcPts val="0"/>
              </a:spcBef>
              <a:buNone/>
            </a:pPr>
            <a:r>
              <a:rPr lang="en-GB" sz="2000" i="1" dirty="0" smtClean="0">
                <a:solidFill>
                  <a:srgbClr val="222222"/>
                </a:solidFill>
              </a:rPr>
              <a:t>Adjunct Professor, Carleton University</a:t>
            </a:r>
          </a:p>
          <a:p>
            <a:pPr lvl="0" rtl="0">
              <a:spcBef>
                <a:spcPts val="0"/>
              </a:spcBef>
              <a:buNone/>
            </a:pPr>
            <a:r>
              <a:rPr lang="en-GB" sz="2000" i="1" dirty="0" smtClean="0">
                <a:solidFill>
                  <a:srgbClr val="222222"/>
                </a:solidFill>
              </a:rPr>
              <a:t>Lead Author, Chapter 28 (Polar Regions)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xfrm>
            <a:off x="611188" y="549275"/>
            <a:ext cx="7921625" cy="3600450"/>
          </a:xfrm>
          <a:solidFill>
            <a:srgbClr val="3366FF"/>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fr-CA" sz="3600" b="1">
                <a:solidFill>
                  <a:schemeClr val="bg1"/>
                </a:solidFill>
              </a:rPr>
              <a:t>IPCC Working Group II</a:t>
            </a:r>
            <a:br>
              <a:rPr lang="fr-CA" sz="3600" b="1">
                <a:solidFill>
                  <a:schemeClr val="bg1"/>
                </a:solidFill>
              </a:rPr>
            </a:br>
            <a:r>
              <a:rPr lang="fr-CA" sz="3600">
                <a:solidFill>
                  <a:schemeClr val="bg1"/>
                </a:solidFill>
              </a:rPr>
              <a:t>March 2013</a:t>
            </a:r>
            <a:br>
              <a:rPr lang="fr-CA" sz="3600">
                <a:solidFill>
                  <a:schemeClr val="bg1"/>
                </a:solidFill>
              </a:rPr>
            </a:br>
            <a:r>
              <a:rPr lang="fr-CA" sz="3600" b="1">
                <a:solidFill>
                  <a:schemeClr val="bg1"/>
                </a:solidFill>
              </a:rPr>
              <a:t/>
            </a:r>
            <a:br>
              <a:rPr lang="fr-CA" sz="3600" b="1">
                <a:solidFill>
                  <a:schemeClr val="bg1"/>
                </a:solidFill>
              </a:rPr>
            </a:br>
            <a:r>
              <a:rPr lang="fr-CA" sz="3600">
                <a:solidFill>
                  <a:schemeClr val="bg1"/>
                </a:solidFill>
              </a:rPr>
              <a:t>Summary of findings</a:t>
            </a:r>
            <a:br>
              <a:rPr lang="fr-CA" sz="3600">
                <a:solidFill>
                  <a:schemeClr val="bg1"/>
                </a:solidFill>
              </a:rPr>
            </a:br>
            <a:r>
              <a:rPr lang="fr-CA" sz="3600" b="1">
                <a:solidFill>
                  <a:schemeClr val="bg1"/>
                </a:solidFill>
              </a:rPr>
              <a:t>North America Chapter</a:t>
            </a:r>
            <a:r>
              <a:rPr lang="fr-CA" sz="1200" b="1">
                <a:solidFill>
                  <a:schemeClr val="bg1"/>
                </a:solidFill>
              </a:rPr>
              <a:t/>
            </a:r>
            <a:br>
              <a:rPr lang="fr-CA" sz="1200" b="1">
                <a:solidFill>
                  <a:schemeClr val="bg1"/>
                </a:solidFill>
              </a:rPr>
            </a:br>
            <a:endParaRPr lang="en-US" sz="3600" b="1">
              <a:solidFill>
                <a:schemeClr val="bg1"/>
              </a:solidFill>
              <a:cs typeface="ＭＳ Ｐゴシック" charset="-128"/>
            </a:endParaRPr>
          </a:p>
        </p:txBody>
      </p:sp>
      <p:sp>
        <p:nvSpPr>
          <p:cNvPr id="1482755" name="Rectangle 3"/>
          <p:cNvSpPr>
            <a:spLocks noGrp="1" noChangeArrowheads="1"/>
          </p:cNvSpPr>
          <p:nvPr>
            <p:ph type="body" idx="1"/>
          </p:nvPr>
        </p:nvSpPr>
        <p:spPr>
          <a:xfrm>
            <a:off x="5508625" y="4941888"/>
            <a:ext cx="3311525" cy="1800225"/>
          </a:xfrm>
        </p:spPr>
        <p:txBody>
          <a:bodyPr/>
          <a:lstStyle/>
          <a:p>
            <a:pPr marL="0" indent="0" algn="r">
              <a:lnSpc>
                <a:spcPct val="90000"/>
              </a:lnSpc>
              <a:buFont typeface="Arial" charset="0"/>
              <a:buNone/>
            </a:pPr>
            <a:r>
              <a:rPr lang="en-US" sz="2900" dirty="0">
                <a:solidFill>
                  <a:srgbClr val="000000"/>
                </a:solidFill>
                <a:cs typeface="ＭＳ Ｐゴシック" charset="-128"/>
              </a:rPr>
              <a:t>Paul Kovacs</a:t>
            </a:r>
            <a:endParaRPr lang="en-US" sz="1400" dirty="0">
              <a:solidFill>
                <a:srgbClr val="000000"/>
              </a:solidFill>
              <a:cs typeface="ＭＳ Ｐゴシック" charset="-128"/>
            </a:endParaRPr>
          </a:p>
          <a:p>
            <a:pPr marL="0" indent="0" algn="r">
              <a:lnSpc>
                <a:spcPct val="90000"/>
              </a:lnSpc>
              <a:spcBef>
                <a:spcPct val="0"/>
              </a:spcBef>
              <a:buFont typeface="Arial" charset="0"/>
              <a:buNone/>
            </a:pPr>
            <a:endParaRPr lang="en-US" sz="1300" dirty="0">
              <a:solidFill>
                <a:srgbClr val="000000"/>
              </a:solidFill>
              <a:cs typeface="ＭＳ Ｐゴシック" charset="-128"/>
            </a:endParaRPr>
          </a:p>
          <a:p>
            <a:pPr marL="0" indent="0" algn="r">
              <a:lnSpc>
                <a:spcPct val="90000"/>
              </a:lnSpc>
              <a:spcBef>
                <a:spcPct val="0"/>
              </a:spcBef>
              <a:buFont typeface="Arial" charset="0"/>
              <a:buNone/>
            </a:pPr>
            <a:r>
              <a:rPr lang="en-US" sz="1300" dirty="0">
                <a:solidFill>
                  <a:srgbClr val="000000"/>
                </a:solidFill>
                <a:cs typeface="ＭＳ Ｐゴシック" charset="-128"/>
              </a:rPr>
              <a:t>Founder and Executive Director</a:t>
            </a:r>
          </a:p>
          <a:p>
            <a:pPr marL="0" indent="0" algn="r">
              <a:lnSpc>
                <a:spcPct val="90000"/>
              </a:lnSpc>
              <a:spcBef>
                <a:spcPct val="0"/>
              </a:spcBef>
              <a:buFont typeface="Arial" charset="0"/>
              <a:buNone/>
            </a:pPr>
            <a:r>
              <a:rPr lang="en-US" sz="1300" dirty="0">
                <a:solidFill>
                  <a:srgbClr val="000000"/>
                </a:solidFill>
                <a:cs typeface="ＭＳ Ｐゴシック" charset="-128"/>
              </a:rPr>
              <a:t>Institute for Catastrophic Loss Reduction</a:t>
            </a:r>
          </a:p>
          <a:p>
            <a:pPr marL="0" indent="0" algn="r">
              <a:lnSpc>
                <a:spcPct val="90000"/>
              </a:lnSpc>
              <a:spcBef>
                <a:spcPct val="0"/>
              </a:spcBef>
              <a:buFont typeface="Arial" charset="0"/>
              <a:buNone/>
            </a:pPr>
            <a:endParaRPr lang="en-US" sz="1300" dirty="0">
              <a:solidFill>
                <a:srgbClr val="000000"/>
              </a:solidFill>
              <a:cs typeface="ＭＳ Ｐゴシック" charset="-128"/>
            </a:endParaRPr>
          </a:p>
          <a:p>
            <a:pPr marL="0" indent="0" algn="r">
              <a:lnSpc>
                <a:spcPct val="90000"/>
              </a:lnSpc>
              <a:spcBef>
                <a:spcPct val="0"/>
              </a:spcBef>
              <a:buFont typeface="Arial" charset="0"/>
              <a:buNone/>
            </a:pPr>
            <a:r>
              <a:rPr lang="en-US" sz="1300" dirty="0">
                <a:solidFill>
                  <a:srgbClr val="000000"/>
                </a:solidFill>
                <a:cs typeface="ＭＳ Ｐゴシック" charset="-128"/>
              </a:rPr>
              <a:t>Adjunct Research Professor, Economics</a:t>
            </a:r>
          </a:p>
          <a:p>
            <a:pPr marL="0" indent="0" algn="r">
              <a:lnSpc>
                <a:spcPct val="90000"/>
              </a:lnSpc>
              <a:spcBef>
                <a:spcPct val="0"/>
              </a:spcBef>
              <a:buFont typeface="Arial" charset="0"/>
              <a:buNone/>
            </a:pPr>
            <a:r>
              <a:rPr lang="en-US" sz="1300" dirty="0">
                <a:solidFill>
                  <a:srgbClr val="000000"/>
                </a:solidFill>
                <a:cs typeface="ＭＳ Ｐゴシック" charset="-128"/>
              </a:rPr>
              <a:t>Western University</a:t>
            </a:r>
          </a:p>
          <a:p>
            <a:pPr marL="0" indent="0">
              <a:lnSpc>
                <a:spcPct val="90000"/>
              </a:lnSpc>
            </a:pPr>
            <a:endParaRPr lang="en-US" sz="1200" dirty="0">
              <a:cs typeface="ＭＳ Ｐゴシック" charset="-128"/>
            </a:endParaRPr>
          </a:p>
        </p:txBody>
      </p:sp>
      <p:pic>
        <p:nvPicPr>
          <p:cNvPr id="4099" name="Picture 2" descr="ipcc_altlogo_full_rgb.jpg"/>
          <p:cNvPicPr>
            <a:picLocks noChangeAspect="1"/>
          </p:cNvPicPr>
          <p:nvPr/>
        </p:nvPicPr>
        <p:blipFill>
          <a:blip r:embed="rId3"/>
          <a:srcRect/>
          <a:stretch>
            <a:fillRect/>
          </a:stretch>
        </p:blipFill>
        <p:spPr bwMode="auto">
          <a:xfrm>
            <a:off x="611188" y="5013325"/>
            <a:ext cx="2952750" cy="1474788"/>
          </a:xfrm>
          <a:prstGeom prst="rect">
            <a:avLst/>
          </a:prstGeom>
          <a:noFill/>
          <a:ln w="9525">
            <a:noFill/>
            <a:miter lim="800000"/>
            <a:headEnd/>
            <a:tailEnd/>
          </a:ln>
        </p:spPr>
      </p:pic>
      <p:pic>
        <p:nvPicPr>
          <p:cNvPr id="4100" name="Picture 4" descr="paul kovacs"/>
          <p:cNvPicPr>
            <a:picLocks noChangeAspect="1" noChangeArrowheads="1"/>
          </p:cNvPicPr>
          <p:nvPr/>
        </p:nvPicPr>
        <p:blipFill>
          <a:blip r:embed="rId4"/>
          <a:srcRect/>
          <a:stretch>
            <a:fillRect/>
          </a:stretch>
        </p:blipFill>
        <p:spPr bwMode="auto">
          <a:xfrm>
            <a:off x="3708400" y="4260850"/>
            <a:ext cx="1987550" cy="2481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5" name="Picture 7" descr="H1N1_North_America_map_by_confirmed_cases.png"/>
          <p:cNvPicPr>
            <a:picLocks noChangeAspect="1"/>
          </p:cNvPicPr>
          <p:nvPr/>
        </p:nvPicPr>
        <p:blipFill>
          <a:blip r:embed="rId3"/>
          <a:srcRect/>
          <a:stretch>
            <a:fillRect/>
          </a:stretch>
        </p:blipFill>
        <p:spPr bwMode="auto">
          <a:xfrm>
            <a:off x="430213" y="2133600"/>
            <a:ext cx="3421062" cy="4117975"/>
          </a:xfrm>
          <a:prstGeom prst="rect">
            <a:avLst/>
          </a:prstGeom>
          <a:noFill/>
          <a:ln w="9525">
            <a:noFill/>
            <a:miter lim="800000"/>
            <a:headEnd/>
            <a:tailEnd/>
          </a:ln>
        </p:spPr>
      </p:pic>
      <p:sp>
        <p:nvSpPr>
          <p:cNvPr id="6146"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6147" name="Rectangle 6"/>
          <p:cNvSpPr>
            <a:spLocks/>
          </p:cNvSpPr>
          <p:nvPr/>
        </p:nvSpPr>
        <p:spPr bwMode="auto">
          <a:xfrm>
            <a:off x="495300" y="1625600"/>
            <a:ext cx="8343900" cy="4972050"/>
          </a:xfrm>
          <a:prstGeom prst="rect">
            <a:avLst/>
          </a:prstGeom>
          <a:noFill/>
          <a:ln w="9525">
            <a:noFill/>
            <a:miter lim="800000"/>
            <a:headEnd/>
            <a:tailEnd/>
          </a:ln>
        </p:spPr>
        <p:txBody>
          <a:bodyPr lIns="0" tIns="0" rIns="0" bIns="0">
            <a:prstTxWarp prst="textNoShape">
              <a:avLst/>
            </a:prstTxWarp>
          </a:bodyPr>
          <a:lstStyle/>
          <a:p>
            <a:pPr algn="l">
              <a:lnSpc>
                <a:spcPct val="50000"/>
              </a:lnSpc>
              <a:spcBef>
                <a:spcPts val="3400"/>
              </a:spcBef>
              <a:buClr>
                <a:srgbClr val="E3473A"/>
              </a:buClr>
              <a:buSzPct val="100000"/>
            </a:pPr>
            <a:r>
              <a:rPr lang="en-US" sz="2000">
                <a:solidFill>
                  <a:schemeClr val="tx1"/>
                </a:solidFill>
              </a:rPr>
              <a:t>The North America Chapter provides a synthesis of the climate impacts</a:t>
            </a:r>
          </a:p>
          <a:p>
            <a:pPr algn="l">
              <a:lnSpc>
                <a:spcPct val="50000"/>
              </a:lnSpc>
              <a:spcBef>
                <a:spcPts val="3400"/>
              </a:spcBef>
              <a:buClr>
                <a:srgbClr val="E3473A"/>
              </a:buClr>
              <a:buSzPct val="100000"/>
            </a:pPr>
            <a:r>
              <a:rPr lang="en-US" sz="2000">
                <a:solidFill>
                  <a:schemeClr val="tx1"/>
                </a:solidFill>
              </a:rPr>
              <a:t>and adaptation research for Canada, the United States and Mexico.</a:t>
            </a:r>
          </a:p>
          <a:p>
            <a:pPr algn="l">
              <a:lnSpc>
                <a:spcPct val="50000"/>
              </a:lnSpc>
              <a:spcBef>
                <a:spcPts val="3400"/>
              </a:spcBef>
              <a:buClr>
                <a:srgbClr val="E3473A"/>
              </a:buClr>
              <a:buSzPct val="100000"/>
            </a:pPr>
            <a:endParaRPr lang="en-US" sz="2000">
              <a:solidFill>
                <a:schemeClr val="tx1"/>
              </a:solidFill>
            </a:endParaRPr>
          </a:p>
          <a:p>
            <a:pPr algn="l">
              <a:lnSpc>
                <a:spcPct val="50000"/>
              </a:lnSpc>
              <a:spcBef>
                <a:spcPts val="3400"/>
              </a:spcBef>
              <a:buClr>
                <a:srgbClr val="E3473A"/>
              </a:buClr>
              <a:buSzPct val="100000"/>
            </a:pPr>
            <a:r>
              <a:rPr lang="en-US" sz="2000">
                <a:solidFill>
                  <a:schemeClr val="tx1"/>
                </a:solidFill>
              </a:rPr>
              <a:t>				Impacts in the far North continue to be</a:t>
            </a:r>
          </a:p>
          <a:p>
            <a:pPr algn="l">
              <a:lnSpc>
                <a:spcPct val="50000"/>
              </a:lnSpc>
              <a:spcBef>
                <a:spcPts val="3400"/>
              </a:spcBef>
              <a:buClr>
                <a:srgbClr val="E3473A"/>
              </a:buClr>
              <a:buSzPct val="100000"/>
            </a:pPr>
            <a:r>
              <a:rPr lang="en-US" sz="2000">
                <a:solidFill>
                  <a:schemeClr val="tx1"/>
                </a:solidFill>
              </a:rPr>
              <a:t>				assessed in the Polar regions chapter.</a:t>
            </a:r>
          </a:p>
          <a:p>
            <a:pPr algn="l">
              <a:lnSpc>
                <a:spcPct val="50000"/>
              </a:lnSpc>
              <a:spcBef>
                <a:spcPts val="3400"/>
              </a:spcBef>
              <a:buClr>
                <a:srgbClr val="E3473A"/>
              </a:buClr>
              <a:buSzPct val="100000"/>
            </a:pPr>
            <a:endParaRPr lang="en-US" sz="2000">
              <a:solidFill>
                <a:schemeClr val="tx1"/>
              </a:solidFill>
            </a:endParaRPr>
          </a:p>
          <a:p>
            <a:pPr algn="l">
              <a:lnSpc>
                <a:spcPct val="50000"/>
              </a:lnSpc>
              <a:spcBef>
                <a:spcPts val="3400"/>
              </a:spcBef>
              <a:buClr>
                <a:srgbClr val="E3473A"/>
              </a:buClr>
              <a:buSzPct val="100000"/>
            </a:pPr>
            <a:r>
              <a:rPr lang="en-US" sz="2000">
                <a:solidFill>
                  <a:schemeClr val="tx1"/>
                </a:solidFill>
              </a:rPr>
              <a:t>				This is the first time IPCC has included</a:t>
            </a:r>
          </a:p>
          <a:p>
            <a:pPr algn="l">
              <a:lnSpc>
                <a:spcPct val="50000"/>
              </a:lnSpc>
              <a:spcBef>
                <a:spcPts val="3400"/>
              </a:spcBef>
              <a:buClr>
                <a:srgbClr val="E3473A"/>
              </a:buClr>
              <a:buSzPct val="100000"/>
            </a:pPr>
            <a:r>
              <a:rPr lang="en-US" sz="2000">
                <a:solidFill>
                  <a:schemeClr val="tx1"/>
                </a:solidFill>
              </a:rPr>
              <a:t>				Mexico in North America.</a:t>
            </a:r>
            <a:endParaRPr lang="en-US" sz="1600">
              <a:solidFill>
                <a:schemeClr val="tx1"/>
              </a:solidFill>
            </a:endParaRPr>
          </a:p>
          <a:p>
            <a:pPr algn="l">
              <a:lnSpc>
                <a:spcPct val="50000"/>
              </a:lnSpc>
              <a:spcBef>
                <a:spcPts val="3400"/>
              </a:spcBef>
              <a:buClr>
                <a:srgbClr val="E3473A"/>
              </a:buClr>
              <a:buSzPct val="100000"/>
            </a:pPr>
            <a:endParaRPr lang="en-US" sz="1600">
              <a:solidFill>
                <a:schemeClr val="tx1"/>
              </a:solidFill>
            </a:endParaRPr>
          </a:p>
          <a:p>
            <a:pPr algn="l">
              <a:lnSpc>
                <a:spcPct val="50000"/>
              </a:lnSpc>
              <a:spcBef>
                <a:spcPts val="3400"/>
              </a:spcBef>
              <a:buClr>
                <a:srgbClr val="E3473A"/>
              </a:buClr>
              <a:buSzPct val="100000"/>
            </a:pPr>
            <a:endParaRPr lang="en-US" sz="1600">
              <a:solidFill>
                <a:schemeClr val="tx1"/>
              </a:solidFill>
            </a:endParaRPr>
          </a:p>
          <a:p>
            <a:pPr algn="l">
              <a:lnSpc>
                <a:spcPct val="50000"/>
              </a:lnSpc>
              <a:spcBef>
                <a:spcPts val="3400"/>
              </a:spcBef>
              <a:buClr>
                <a:srgbClr val="E3473A"/>
              </a:buClr>
              <a:buSzPct val="100000"/>
            </a:pPr>
            <a:r>
              <a:rPr lang="en-US" sz="1600">
                <a:solidFill>
                  <a:schemeClr val="tx1"/>
                </a:solidFill>
              </a:rPr>
              <a:t>	     </a:t>
            </a:r>
          </a:p>
          <a:p>
            <a:pPr algn="l">
              <a:lnSpc>
                <a:spcPct val="50000"/>
              </a:lnSpc>
              <a:spcBef>
                <a:spcPts val="3400"/>
              </a:spcBef>
              <a:buClr>
                <a:srgbClr val="E3473A"/>
              </a:buClr>
              <a:buSzPct val="100000"/>
            </a:pPr>
            <a:endParaRPr lang="en-US" sz="1600">
              <a:solidFill>
                <a:schemeClr val="tx1"/>
              </a:solidFill>
            </a:endParaRPr>
          </a:p>
          <a:p>
            <a:pPr algn="l">
              <a:lnSpc>
                <a:spcPct val="50000"/>
              </a:lnSpc>
              <a:spcBef>
                <a:spcPts val="3400"/>
              </a:spcBef>
              <a:buClr>
                <a:srgbClr val="E3493C"/>
              </a:buClr>
              <a:buSzPct val="100000"/>
              <a:buFont typeface="Arial" charset="0"/>
              <a:buNone/>
            </a:pPr>
            <a:endParaRPr lang="en-US" sz="2200">
              <a:solidFill>
                <a:schemeClr val="tx1"/>
              </a:solidFill>
            </a:endParaRPr>
          </a:p>
        </p:txBody>
      </p:sp>
      <p:sp>
        <p:nvSpPr>
          <p:cNvPr id="6148" name="Rectangle 3"/>
          <p:cNvSpPr>
            <a:spLocks/>
          </p:cNvSpPr>
          <p:nvPr/>
        </p:nvSpPr>
        <p:spPr bwMode="auto">
          <a:xfrm>
            <a:off x="404813" y="3175"/>
            <a:ext cx="8343900" cy="977900"/>
          </a:xfrm>
          <a:prstGeom prst="rect">
            <a:avLst/>
          </a:prstGeom>
          <a:noFill/>
          <a:ln w="9525">
            <a:noFill/>
            <a:miter lim="800000"/>
            <a:headEnd/>
            <a:tailEnd/>
          </a:ln>
        </p:spPr>
        <p:txBody>
          <a:bodyPr lIns="0" tIns="0" rIns="0" bIns="0" anchor="b">
            <a:prstTxWarp prst="textNoShape">
              <a:avLst/>
            </a:prstTxWarp>
          </a:bodyPr>
          <a:lstStyle/>
          <a:p>
            <a:pPr algn="l"/>
            <a:r>
              <a:rPr lang="en-US" sz="3000" b="1" i="1">
                <a:solidFill>
                  <a:srgbClr val="4B9D83"/>
                </a:solidFill>
              </a:rPr>
              <a:t> </a:t>
            </a:r>
            <a:r>
              <a:rPr lang="en-US" sz="2700" b="1" i="1">
                <a:solidFill>
                  <a:srgbClr val="3366FF"/>
                </a:solidFill>
              </a:rPr>
              <a:t>North America</a:t>
            </a:r>
          </a:p>
        </p:txBody>
      </p:sp>
      <p:pic>
        <p:nvPicPr>
          <p:cNvPr id="6149" name="Picture 8" descr="ipcc_altlogo_full_rgb.jpg"/>
          <p:cNvPicPr>
            <a:picLocks noChangeAspect="1"/>
          </p:cNvPicPr>
          <p:nvPr/>
        </p:nvPicPr>
        <p:blipFill>
          <a:blip r:embed="rId4"/>
          <a:srcRect/>
          <a:stretch>
            <a:fillRect/>
          </a:stretch>
        </p:blipFill>
        <p:spPr bwMode="auto">
          <a:xfrm>
            <a:off x="7667625" y="6218238"/>
            <a:ext cx="1225550" cy="611187"/>
          </a:xfrm>
          <a:prstGeom prst="rect">
            <a:avLst/>
          </a:prstGeom>
          <a:noFill/>
          <a:ln w="9525">
            <a:noFill/>
            <a:miter lim="800000"/>
            <a:headEnd/>
            <a:tailEnd/>
          </a:ln>
        </p:spPr>
      </p:pic>
      <p:sp>
        <p:nvSpPr>
          <p:cNvPr id="6150" name="Oval 2"/>
          <p:cNvSpPr>
            <a:spLocks noChangeArrowheads="1"/>
          </p:cNvSpPr>
          <p:nvPr/>
        </p:nvSpPr>
        <p:spPr bwMode="auto">
          <a:xfrm>
            <a:off x="250825" y="3644900"/>
            <a:ext cx="3816350" cy="2663825"/>
          </a:xfrm>
          <a:prstGeom prst="ellipse">
            <a:avLst/>
          </a:prstGeom>
          <a:noFill/>
          <a:ln w="25400">
            <a:solidFill>
              <a:srgbClr val="3366FF"/>
            </a:solidFill>
            <a:round/>
            <a:headEnd/>
            <a:tailEnd/>
          </a:ln>
        </p:spPr>
        <p:txBody>
          <a:bodyPr>
            <a:prstTxWarp prst="textNoShape">
              <a:avLst/>
            </a:prstTxWarp>
          </a:bodyPr>
          <a:lstStyle/>
          <a:p>
            <a:endParaRPr lang="en-US" sz="24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3"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8194" name="Rectangle 6"/>
          <p:cNvSpPr>
            <a:spLocks/>
          </p:cNvSpPr>
          <p:nvPr/>
        </p:nvSpPr>
        <p:spPr bwMode="auto">
          <a:xfrm>
            <a:off x="495300" y="1625600"/>
            <a:ext cx="8343900" cy="4827588"/>
          </a:xfrm>
          <a:prstGeom prst="rect">
            <a:avLst/>
          </a:prstGeom>
          <a:noFill/>
          <a:ln>
            <a:noFill/>
          </a:ln>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Lst>
        </p:spPr>
        <p:txBody>
          <a:bodyPr lIns="0" tIns="0" rIns="0" bIns="0">
            <a:prstTxWarp prst="textNoShape">
              <a:avLst/>
            </a:prstTxWarp>
          </a:bodyPr>
          <a:lstStyle/>
          <a:p>
            <a:pPr marL="457200" indent="-457200" algn="l">
              <a:buFontTx/>
              <a:buAutoNum type="arabicPeriod"/>
            </a:pPr>
            <a:r>
              <a:rPr lang="en-US" sz="2000"/>
              <a:t>North America’s climate has changed and some societally-relevant changes have been attributed to anthropogenic causes (</a:t>
            </a:r>
            <a:r>
              <a:rPr lang="en-US" sz="2000" i="1"/>
              <a:t>very high confidence</a:t>
            </a:r>
            <a:r>
              <a:rPr lang="en-US" sz="2000"/>
              <a:t>). Recent climate changes and individual extreme events demonstrate both impacts of climate-related stresses and vulnerabilities of exposed systems (</a:t>
            </a:r>
            <a:r>
              <a:rPr lang="en-US" sz="2000" i="1"/>
              <a:t>very</a:t>
            </a:r>
            <a:r>
              <a:rPr lang="en-US" sz="2000"/>
              <a:t> </a:t>
            </a:r>
            <a:r>
              <a:rPr lang="en-US" sz="2000" i="1"/>
              <a:t>high confidence</a:t>
            </a:r>
            <a:r>
              <a:rPr lang="en-US" sz="2000"/>
              <a:t>).</a:t>
            </a:r>
          </a:p>
          <a:p>
            <a:pPr marL="457200" indent="-457200" algn="l">
              <a:buFontTx/>
              <a:buAutoNum type="arabicPeriod"/>
            </a:pPr>
            <a:endParaRPr lang="en-US" sz="2000"/>
          </a:p>
          <a:p>
            <a:pPr marL="457200" indent="-457200" algn="l">
              <a:buFontTx/>
              <a:buAutoNum type="arabicPeriod"/>
            </a:pPr>
            <a:r>
              <a:rPr lang="en-US" sz="2000"/>
              <a:t>Many climate stresses that carry risk – particularly related to severe heat, heavy precipitation and declining snowpack – will increase in frequency and/or severity in North America in the next decades (</a:t>
            </a:r>
            <a:r>
              <a:rPr lang="en-US" sz="2000" i="1"/>
              <a:t>very high confidence</a:t>
            </a:r>
            <a:r>
              <a:rPr lang="en-US" sz="2000"/>
              <a:t>).</a:t>
            </a:r>
          </a:p>
          <a:p>
            <a:pPr marL="457200" indent="-457200" algn="l">
              <a:buFontTx/>
              <a:buAutoNum type="arabicPeriod"/>
            </a:pPr>
            <a:endParaRPr lang="en-US" sz="2000"/>
          </a:p>
          <a:p>
            <a:pPr marL="457200" indent="-457200" algn="l">
              <a:buFontTx/>
              <a:buAutoNum type="arabicPeriod"/>
            </a:pPr>
            <a:r>
              <a:rPr lang="en-US" sz="2000"/>
              <a:t>North American ecosystems are under increasing stress from rising temperatures, CO</a:t>
            </a:r>
            <a:r>
              <a:rPr lang="en-US" sz="2000" baseline="-25000"/>
              <a:t>2</a:t>
            </a:r>
            <a:r>
              <a:rPr lang="en-US" sz="2000"/>
              <a:t> concentrations, and sea-levels, and are particularly vulnerable to climate extremes (</a:t>
            </a:r>
            <a:r>
              <a:rPr lang="en-US" sz="2000" i="1"/>
              <a:t>very high confidence</a:t>
            </a:r>
            <a:r>
              <a:rPr lang="en-US" sz="2000"/>
              <a:t>).</a:t>
            </a:r>
          </a:p>
          <a:p>
            <a:pPr marL="457200" indent="-457200" algn="l">
              <a:buFontTx/>
              <a:buAutoNum type="arabicPeriod"/>
            </a:pPr>
            <a:endParaRPr lang="en-US" sz="2000"/>
          </a:p>
          <a:p>
            <a:pPr marL="457200" indent="-457200" algn="l">
              <a:buFontTx/>
              <a:buAutoNum type="arabicPeriod"/>
            </a:pPr>
            <a:endParaRPr lang="en-US" sz="2000"/>
          </a:p>
          <a:p>
            <a:pPr marL="457200" indent="-457200" algn="l">
              <a:buFontTx/>
              <a:buAutoNum type="arabicPeriod"/>
            </a:pPr>
            <a:endParaRPr lang="en-US" sz="2000"/>
          </a:p>
          <a:p>
            <a:pPr marL="457200" indent="-457200" algn="l"/>
            <a:endParaRPr lang="en-US" sz="2000"/>
          </a:p>
        </p:txBody>
      </p:sp>
      <p:sp>
        <p:nvSpPr>
          <p:cNvPr id="8195" name="Rectangle 3"/>
          <p:cNvSpPr>
            <a:spLocks/>
          </p:cNvSpPr>
          <p:nvPr/>
        </p:nvSpPr>
        <p:spPr bwMode="auto">
          <a:xfrm>
            <a:off x="404813" y="-26988"/>
            <a:ext cx="8488362" cy="977901"/>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Key findings</a:t>
            </a:r>
          </a:p>
        </p:txBody>
      </p:sp>
      <p:pic>
        <p:nvPicPr>
          <p:cNvPr id="8196" name="Picture 4" descr="ipcc_altlogo_full_rgb.jpg"/>
          <p:cNvPicPr>
            <a:picLocks noChangeAspect="1"/>
          </p:cNvPicPr>
          <p:nvPr/>
        </p:nvPicPr>
        <p:blipFill>
          <a:blip r:embed="rId3"/>
          <a:srcRect/>
          <a:stretch>
            <a:fillRect/>
          </a:stretch>
        </p:blipFill>
        <p:spPr bwMode="auto">
          <a:xfrm>
            <a:off x="7667625" y="6218238"/>
            <a:ext cx="1225550" cy="611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10242" name="Rectangle 3"/>
          <p:cNvSpPr>
            <a:spLocks/>
          </p:cNvSpPr>
          <p:nvPr/>
        </p:nvSpPr>
        <p:spPr bwMode="auto">
          <a:xfrm>
            <a:off x="404813" y="-69850"/>
            <a:ext cx="8488362" cy="977900"/>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Extreme events illustrate vulnerability</a:t>
            </a:r>
          </a:p>
        </p:txBody>
      </p:sp>
      <p:pic>
        <p:nvPicPr>
          <p:cNvPr id="10243" name="Picture 5" descr="C:\Projects\IPCC5\last round IPCC\Figures\figure26-2_FINAL.jpg"/>
          <p:cNvPicPr>
            <a:picLocks noChangeAspect="1" noChangeArrowheads="1"/>
          </p:cNvPicPr>
          <p:nvPr/>
        </p:nvPicPr>
        <p:blipFill>
          <a:blip r:embed="rId3"/>
          <a:srcRect t="453" b="45145"/>
          <a:stretch>
            <a:fillRect/>
          </a:stretch>
        </p:blipFill>
        <p:spPr bwMode="auto">
          <a:xfrm>
            <a:off x="323850" y="1519238"/>
            <a:ext cx="8496300" cy="5078412"/>
          </a:xfrm>
          <a:prstGeom prst="rect">
            <a:avLst/>
          </a:prstGeom>
          <a:noFill/>
          <a:ln w="9525">
            <a:noFill/>
            <a:miter lim="800000"/>
            <a:headEnd/>
            <a:tailEnd/>
          </a:ln>
        </p:spPr>
      </p:pic>
      <p:pic>
        <p:nvPicPr>
          <p:cNvPr id="10244" name="Picture 4" descr="ipcc_altlogo_full_rgb.jpg"/>
          <p:cNvPicPr>
            <a:picLocks noChangeAspect="1"/>
          </p:cNvPicPr>
          <p:nvPr/>
        </p:nvPicPr>
        <p:blipFill>
          <a:blip r:embed="rId4"/>
          <a:srcRect/>
          <a:stretch>
            <a:fillRect/>
          </a:stretch>
        </p:blipFill>
        <p:spPr bwMode="auto">
          <a:xfrm>
            <a:off x="7667625" y="6218238"/>
            <a:ext cx="1225550" cy="611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22530" name="Rectangle 6"/>
          <p:cNvSpPr>
            <a:spLocks/>
          </p:cNvSpPr>
          <p:nvPr/>
        </p:nvSpPr>
        <p:spPr bwMode="auto">
          <a:xfrm>
            <a:off x="495300" y="1625600"/>
            <a:ext cx="8343900" cy="4827588"/>
          </a:xfrm>
          <a:prstGeom prst="rect">
            <a:avLst/>
          </a:prstGeom>
          <a:noFill/>
          <a:ln>
            <a:noFill/>
          </a:ln>
          <a:extLst>
            <a:ext uri="{909E8E84-426E-40dd-AFC4-6F175D3DCCD1}">
              <a14:hiddenFill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a:solidFill>
                  <a:srgbClr val="FFFFFF"/>
                </a:solidFill>
              </a14:hiddenFill>
            </a:ext>
            <a:ext uri="{91240B29-F687-4f45-9708-019B960494DF}">
              <a14:hiddenLine xmlns:r="http://schemas.openxmlformats.org/officeDocument/2006/relationships" xmlns:mc="http://schemas.openxmlformats.org/markup-compatibility/2006" xmlns:mv="urn:schemas-microsoft-com:mac:vml" xmlns:a14="http://schemas.microsoft.com/office/drawing/2010/main" xmlns:a="http://schemas.openxmlformats.org/drawingml/2006/main" xmlns:p="http://schemas.openxmlformats.org/presentationml/2006/main" xmlns="" w="9525">
                <a:solidFill>
                  <a:schemeClr val="tx1"/>
                </a:solidFill>
                <a:miter lim="800000"/>
                <a:headEnd/>
                <a:tailEnd/>
              </a14:hiddenLine>
            </a:ext>
          </a:extLst>
        </p:spPr>
        <p:txBody>
          <a:bodyPr lIns="0" tIns="0" rIns="0" bIns="0">
            <a:prstTxWarp prst="textNoShape">
              <a:avLst/>
            </a:prstTxWarp>
          </a:bodyPr>
          <a:lstStyle/>
          <a:p>
            <a:pPr marL="457200" indent="-457200" algn="l">
              <a:buFont typeface="Arial" charset="0"/>
              <a:buAutoNum type="arabicPeriod" startAt="4"/>
            </a:pPr>
            <a:r>
              <a:rPr lang="en-US" sz="2000"/>
              <a:t>Water resources are already stressed in many parts of North America due to non-climate change anthropogenic forces, and are expected to become further stressed due to climate change (</a:t>
            </a:r>
            <a:r>
              <a:rPr lang="en-US" sz="2000" i="1"/>
              <a:t>high confidence</a:t>
            </a:r>
            <a:r>
              <a:rPr lang="en-US" sz="2000"/>
              <a:t>). </a:t>
            </a:r>
          </a:p>
          <a:p>
            <a:pPr marL="457200" indent="-457200" algn="l">
              <a:buFont typeface="Arial" charset="0"/>
              <a:buAutoNum type="arabicPeriod" startAt="4"/>
            </a:pPr>
            <a:endParaRPr lang="en-US" sz="2000"/>
          </a:p>
          <a:p>
            <a:pPr marL="457200" indent="-457200" algn="l">
              <a:buFont typeface="Arial" charset="0"/>
              <a:buAutoNum type="arabicPeriod" startAt="4"/>
            </a:pPr>
            <a:r>
              <a:rPr lang="en-US" sz="2000"/>
              <a:t>Effects of temperature and climate variability on yields of major crops have been observed (</a:t>
            </a:r>
            <a:r>
              <a:rPr lang="en-US" sz="2000" i="1"/>
              <a:t>high confidence</a:t>
            </a:r>
            <a:r>
              <a:rPr lang="en-US" sz="2000"/>
              <a:t>). Projected increases in temperature, reductions in precipitation in some regions, and increased frequency of extreme events would result in net productivity declines in major North American crops by the end of the 21</a:t>
            </a:r>
            <a:r>
              <a:rPr lang="en-US" sz="2000" baseline="30000"/>
              <a:t>st</a:t>
            </a:r>
            <a:r>
              <a:rPr lang="en-US" sz="2000"/>
              <a:t> Century without adaptation, although the rate of decline varies by model and scenario, and some regions, particularly in the north, may benefit (</a:t>
            </a:r>
            <a:r>
              <a:rPr lang="en-US" sz="2000" i="1"/>
              <a:t>very high confidence</a:t>
            </a:r>
            <a:r>
              <a:rPr lang="en-US" sz="2000"/>
              <a:t>).</a:t>
            </a:r>
          </a:p>
          <a:p>
            <a:pPr marL="457200" indent="-457200" algn="l">
              <a:buFont typeface="Arial" charset="0"/>
              <a:buAutoNum type="arabicPeriod" startAt="4"/>
            </a:pPr>
            <a:endParaRPr lang="en-US" sz="2000"/>
          </a:p>
          <a:p>
            <a:pPr marL="457200" indent="-457200" algn="l">
              <a:buFont typeface="Arial" charset="0"/>
              <a:buAutoNum type="arabicPeriod" startAt="4"/>
            </a:pPr>
            <a:r>
              <a:rPr lang="en-US" sz="2000"/>
              <a:t>Human health</a:t>
            </a:r>
            <a:r>
              <a:rPr lang="en-US" sz="2000" i="1"/>
              <a:t> </a:t>
            </a:r>
            <a:r>
              <a:rPr lang="en-US" sz="2000"/>
              <a:t>impacts from extreme climate events have been observed, although climate change-related trends and attribution have not been confirmed to-date.</a:t>
            </a:r>
          </a:p>
          <a:p>
            <a:pPr marL="457200" indent="-457200" algn="l"/>
            <a:endParaRPr lang="en-US" sz="2000"/>
          </a:p>
          <a:p>
            <a:pPr marL="457200" indent="-457200" algn="l">
              <a:buFont typeface="Arial" charset="0"/>
              <a:buAutoNum type="arabicPeriod" startAt="4"/>
            </a:pPr>
            <a:endParaRPr lang="en-US" sz="2000"/>
          </a:p>
        </p:txBody>
      </p:sp>
      <p:sp>
        <p:nvSpPr>
          <p:cNvPr id="12291" name="Rectangle 3"/>
          <p:cNvSpPr>
            <a:spLocks/>
          </p:cNvSpPr>
          <p:nvPr/>
        </p:nvSpPr>
        <p:spPr bwMode="auto">
          <a:xfrm>
            <a:off x="404813" y="-26988"/>
            <a:ext cx="8488362" cy="977901"/>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Key findings</a:t>
            </a:r>
          </a:p>
        </p:txBody>
      </p:sp>
      <p:pic>
        <p:nvPicPr>
          <p:cNvPr id="12292" name="Picture 5" descr="ipcc_altlogo_full_rgb.jpg"/>
          <p:cNvPicPr>
            <a:picLocks noChangeAspect="1"/>
          </p:cNvPicPr>
          <p:nvPr/>
        </p:nvPicPr>
        <p:blipFill>
          <a:blip r:embed="rId3"/>
          <a:srcRect/>
          <a:stretch>
            <a:fillRect/>
          </a:stretch>
        </p:blipFill>
        <p:spPr bwMode="auto">
          <a:xfrm>
            <a:off x="7667625" y="6218238"/>
            <a:ext cx="1225550" cy="611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Line 2"/>
          <p:cNvSpPr>
            <a:spLocks noChangeShapeType="1"/>
          </p:cNvSpPr>
          <p:nvPr/>
        </p:nvSpPr>
        <p:spPr bwMode="auto">
          <a:xfrm>
            <a:off x="457200" y="1384300"/>
            <a:ext cx="8229600" cy="0"/>
          </a:xfrm>
          <a:prstGeom prst="line">
            <a:avLst/>
          </a:prstGeom>
          <a:noFill/>
          <a:ln w="9525">
            <a:solidFill>
              <a:srgbClr val="9A9A9A"/>
            </a:solidFill>
            <a:round/>
            <a:headEnd/>
            <a:tailEnd/>
          </a:ln>
        </p:spPr>
        <p:txBody>
          <a:bodyPr>
            <a:prstTxWarp prst="textNoShape">
              <a:avLst/>
            </a:prstTxWarp>
          </a:bodyPr>
          <a:lstStyle/>
          <a:p>
            <a:endParaRPr lang="en-US"/>
          </a:p>
        </p:txBody>
      </p:sp>
      <p:sp>
        <p:nvSpPr>
          <p:cNvPr id="14338" name="Rectangle 6"/>
          <p:cNvSpPr>
            <a:spLocks/>
          </p:cNvSpPr>
          <p:nvPr/>
        </p:nvSpPr>
        <p:spPr bwMode="auto">
          <a:xfrm>
            <a:off x="495300" y="1625600"/>
            <a:ext cx="8343900" cy="4827588"/>
          </a:xfrm>
          <a:prstGeom prst="rect">
            <a:avLst/>
          </a:prstGeom>
          <a:noFill/>
          <a:ln w="9525">
            <a:noFill/>
            <a:miter lim="800000"/>
            <a:headEnd/>
            <a:tailEnd/>
          </a:ln>
        </p:spPr>
        <p:txBody>
          <a:bodyPr lIns="0" tIns="0" rIns="0" bIns="0">
            <a:prstTxWarp prst="textNoShape">
              <a:avLst/>
            </a:prstTxWarp>
          </a:bodyPr>
          <a:lstStyle/>
          <a:p>
            <a:pPr marL="457200" indent="-457200" algn="l">
              <a:buFont typeface="Arial" charset="0"/>
              <a:buAutoNum type="arabicPeriod" startAt="7"/>
            </a:pPr>
            <a:r>
              <a:rPr lang="en-US" sz="2000"/>
              <a:t>Observed impacts on livelihoods, economic activities, infrastructure and access to services in North American urban and rural settlements have been attributed to sea level rise, changes in temperature and precipitation, and occurrences of such extreme events as heat waves, droughts and storms (high confidence). </a:t>
            </a:r>
          </a:p>
          <a:p>
            <a:pPr marL="457200" indent="-457200" algn="l">
              <a:buFont typeface="Arial" charset="0"/>
              <a:buAutoNum type="arabicPeriod" startAt="7"/>
            </a:pPr>
            <a:endParaRPr lang="en-US" sz="2000"/>
          </a:p>
          <a:p>
            <a:pPr marL="457200" indent="-457200" algn="l">
              <a:buFont typeface="Arial" charset="0"/>
              <a:buAutoNum type="arabicPeriod" startAt="7"/>
            </a:pPr>
            <a:r>
              <a:rPr lang="en-US" sz="2000"/>
              <a:t>Much of North American infrastructure is currently vulnerable to extreme weather events and, unless investments are made to strengthen them, would be more vulnerable to climate change (</a:t>
            </a:r>
            <a:r>
              <a:rPr lang="en-US" sz="2000" i="1"/>
              <a:t>medium confidence</a:t>
            </a:r>
            <a:r>
              <a:rPr lang="en-US" sz="2000"/>
              <a:t>). </a:t>
            </a:r>
          </a:p>
          <a:p>
            <a:pPr marL="457200" indent="-457200" algn="l">
              <a:buFont typeface="Arial" charset="0"/>
              <a:buAutoNum type="arabicPeriod" startAt="7"/>
            </a:pPr>
            <a:endParaRPr lang="en-US" sz="2000"/>
          </a:p>
          <a:p>
            <a:pPr marL="457200" indent="-457200" algn="l">
              <a:buFont typeface="Arial" charset="0"/>
              <a:buAutoNum type="arabicPeriod" startAt="7"/>
            </a:pPr>
            <a:r>
              <a:rPr lang="en-US" sz="2000"/>
              <a:t>Most sectors of the North American economy have been affected by and have responded to extreme weather, including hurricanes, flooding, and intense rainfall (</a:t>
            </a:r>
            <a:r>
              <a:rPr lang="en-US" sz="2000" i="1"/>
              <a:t>high confidence</a:t>
            </a:r>
            <a:r>
              <a:rPr lang="en-US" sz="2000"/>
              <a:t>).</a:t>
            </a:r>
          </a:p>
        </p:txBody>
      </p:sp>
      <p:sp>
        <p:nvSpPr>
          <p:cNvPr id="14339" name="Rectangle 3"/>
          <p:cNvSpPr>
            <a:spLocks/>
          </p:cNvSpPr>
          <p:nvPr/>
        </p:nvSpPr>
        <p:spPr bwMode="auto">
          <a:xfrm>
            <a:off x="404813" y="-26988"/>
            <a:ext cx="8488362" cy="977901"/>
          </a:xfrm>
          <a:prstGeom prst="rect">
            <a:avLst/>
          </a:prstGeom>
          <a:noFill/>
          <a:ln w="9525">
            <a:noFill/>
            <a:miter lim="800000"/>
            <a:headEnd/>
            <a:tailEnd/>
          </a:ln>
        </p:spPr>
        <p:txBody>
          <a:bodyPr lIns="0" tIns="0" rIns="0" bIns="0" anchor="b">
            <a:prstTxWarp prst="textNoShape">
              <a:avLst/>
            </a:prstTxWarp>
          </a:bodyPr>
          <a:lstStyle/>
          <a:p>
            <a:pPr algn="l"/>
            <a:r>
              <a:rPr lang="en-US" sz="2700" b="1" i="1">
                <a:solidFill>
                  <a:srgbClr val="3366FF"/>
                </a:solidFill>
              </a:rPr>
              <a:t>Key findings</a:t>
            </a:r>
          </a:p>
        </p:txBody>
      </p:sp>
      <p:pic>
        <p:nvPicPr>
          <p:cNvPr id="14340" name="Picture 4" descr="ipcc_altlogo_full_rgb.jpg"/>
          <p:cNvPicPr>
            <a:picLocks noChangeAspect="1"/>
          </p:cNvPicPr>
          <p:nvPr/>
        </p:nvPicPr>
        <p:blipFill>
          <a:blip r:embed="rId3"/>
          <a:srcRect/>
          <a:stretch>
            <a:fillRect/>
          </a:stretch>
        </p:blipFill>
        <p:spPr bwMode="auto">
          <a:xfrm>
            <a:off x="7667625" y="6218238"/>
            <a:ext cx="1225550" cy="611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nesco">
  <a:themeElements>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fontScheme name="1_unesc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nes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nes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nes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nes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nes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nes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nesc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nes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nes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nes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nes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nes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unesco">
  <a:themeElements>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fontScheme name="1_unesc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CC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unes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nes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nes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nes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nes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nes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nesc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nes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nes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nes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nes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nes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2447</Words>
  <Application>Microsoft Macintosh PowerPoint</Application>
  <PresentationFormat>On-screen Show (4:3)</PresentationFormat>
  <Paragraphs>216</Paragraphs>
  <Slides>26</Slides>
  <Notes>26</Notes>
  <HiddenSlides>0</HiddenSlides>
  <MMClips>0</MMClips>
  <ScaleCrop>false</ScaleCrop>
  <HeadingPairs>
    <vt:vector size="4" baseType="variant">
      <vt:variant>
        <vt:lpstr>Design Template</vt:lpstr>
      </vt:variant>
      <vt:variant>
        <vt:i4>4</vt:i4>
      </vt:variant>
      <vt:variant>
        <vt:lpstr>Slide Titles</vt:lpstr>
      </vt:variant>
      <vt:variant>
        <vt:i4>26</vt:i4>
      </vt:variant>
    </vt:vector>
  </HeadingPairs>
  <TitlesOfParts>
    <vt:vector size="30" baseType="lpstr">
      <vt:lpstr>Office Theme</vt:lpstr>
      <vt:lpstr>1_unesco</vt:lpstr>
      <vt:lpstr>4_unesco</vt:lpstr>
      <vt:lpstr>Default Design</vt:lpstr>
      <vt:lpstr>Slide 1</vt:lpstr>
      <vt:lpstr>Webinar on the IPCC Fifth Assessment Report - Working Group II: Impacts, Adaptation and Vulnerability</vt:lpstr>
      <vt:lpstr>Expert panel</vt:lpstr>
      <vt:lpstr>IPCC Working Group II March 2013  Summary of findings North America Chapter </vt:lpstr>
      <vt:lpstr>Slide 5</vt:lpstr>
      <vt:lpstr>Slide 6</vt:lpstr>
      <vt:lpstr>Slide 7</vt:lpstr>
      <vt:lpstr>Slide 8</vt:lpstr>
      <vt:lpstr>Slide 9</vt:lpstr>
      <vt:lpstr>Slide 10</vt:lpstr>
      <vt:lpstr>Slide 11</vt:lpstr>
      <vt:lpstr> Climate Change 2014:  Impacts, Adaptation and Vulnerability  Contribution of Working Group II to the Fifth Assessment Report of the Intergovernmental Panel on Climate Change  (IPCC AR5 WGII)</vt:lpstr>
      <vt:lpstr>IPCC AR5 – Outline</vt:lpstr>
      <vt:lpstr>IPCC AR5 and Glacier Meltwater</vt:lpstr>
      <vt:lpstr>IPCC AR5 and Freshwater Resources</vt:lpstr>
      <vt:lpstr>IPCC AR5 and Floods</vt:lpstr>
      <vt:lpstr>IPCC AR5 – A personal favourite</vt:lpstr>
      <vt:lpstr>IPCC AR5 – Summary</vt:lpstr>
      <vt:lpstr>IPCC AR5 WGII Polar Regions</vt:lpstr>
      <vt:lpstr>Accelerated Rate of  Climate Change in the Arctic</vt:lpstr>
      <vt:lpstr>Accelerated Rate of  Climate Change in the Arctic</vt:lpstr>
      <vt:lpstr>Arctic Peoples are Facing Unprecedented Challenges</vt:lpstr>
      <vt:lpstr>Marine Ecosystems  will be Impacted</vt:lpstr>
      <vt:lpstr>Moving from Problem definition  to Solutions</vt:lpstr>
      <vt:lpstr>Questions from Journalists</vt:lpstr>
      <vt:lpstr>Thank you!</vt:lpstr>
    </vt:vector>
  </TitlesOfParts>
  <Company>Science Media Centre of Canada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Amorina Kingdon</dc:creator>
  <cp:lastModifiedBy>Amorina Kingdon</cp:lastModifiedBy>
  <cp:revision>3</cp:revision>
  <dcterms:created xsi:type="dcterms:W3CDTF">2014-03-30T13:27:55Z</dcterms:created>
  <dcterms:modified xsi:type="dcterms:W3CDTF">2014-03-30T14:09:01Z</dcterms:modified>
</cp:coreProperties>
</file>